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727081ab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727081ab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727081ab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727081ab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727081abc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727081ab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5749035b0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5749035b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727081ab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727081ab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27081ab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27081ab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727081ab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727081ab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727081ab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727081ab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5749035b0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5749035b0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47c6c77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47c6c77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5749035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e5749035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789e72d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789e72d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5749035b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5749035b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5749035b0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5749035b0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5749035b0_1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5749035b0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727081ab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727081ab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779bcc185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779bcc185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779bcc185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779bcc185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779bcc185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779bcc18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779bcc185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779bcc18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5749035b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5749035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E599"/>
            </a:gs>
            <a:gs pos="100000">
              <a:srgbClr val="FFF2CC"/>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pic>
        <p:nvPicPr>
          <p:cNvPr id="9" name="Google Shape;9;p1"/>
          <p:cNvPicPr preferRelativeResize="0"/>
          <p:nvPr/>
        </p:nvPicPr>
        <p:blipFill>
          <a:blip r:embed="rId13">
            <a:alphaModFix/>
          </a:blip>
          <a:stretch>
            <a:fillRect/>
          </a:stretch>
        </p:blipFill>
        <p:spPr>
          <a:xfrm>
            <a:off x="0" y="0"/>
            <a:ext cx="9144000" cy="5146773"/>
          </a:xfrm>
          <a:prstGeom prst="rect">
            <a:avLst/>
          </a:prstGeom>
          <a:noFill/>
          <a:ln>
            <a:noFill/>
          </a:ln>
        </p:spPr>
      </p:pic>
      <p:pic>
        <p:nvPicPr>
          <p:cNvPr id="10" name="Google Shape;10;p1"/>
          <p:cNvPicPr preferRelativeResize="0"/>
          <p:nvPr/>
        </p:nvPicPr>
        <p:blipFill>
          <a:blip r:embed="rId13">
            <a:alphaModFix/>
          </a:blip>
          <a:stretch>
            <a:fillRect/>
          </a:stretch>
        </p:blipFill>
        <p:spPr>
          <a:xfrm>
            <a:off x="0" y="0"/>
            <a:ext cx="9144000" cy="51467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s.wikipedia.org/wiki/Cota_superior_asint%C3%B3tic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s.wikipedia.org/wiki/B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onografias.com/trabajos12/guiainf/guiainf.shtml#HIPOT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elvex.ugr.es/decsai/algorithms/slides/2%20Eficiencia.pdf" TargetMode="External"/><Relationship Id="rId3" Type="http://schemas.openxmlformats.org/officeDocument/2006/relationships/hyperlink" Target="http://uoc.gitlab.io/2010/EI/ei2.pdf" TargetMode="External"/><Relationship Id="rId7" Type="http://schemas.openxmlformats.org/officeDocument/2006/relationships/hyperlink" Target="https://es.slideshare.net/rolfpinto/teora-de-la-complejidad-algoritmic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hebergementwebs.com/noticias/obtener-lo-mejor-de-ambos-mundos-compensaciones-espacio-temporales-en-algoritmos" TargetMode="External"/><Relationship Id="rId5" Type="http://schemas.openxmlformats.org/officeDocument/2006/relationships/hyperlink" Target="https://es.wikipedia.org/wiki/Complejidad_temporal#Tabla_de_complejidades_temporales_comunes" TargetMode="External"/><Relationship Id="rId4" Type="http://schemas.openxmlformats.org/officeDocument/2006/relationships/hyperlink" Target="https://www2.infor.uva.es/~jvalvarez/docencia/tema5.pdf" TargetMode="External"/><Relationship Id="rId9" Type="http://schemas.openxmlformats.org/officeDocument/2006/relationships/hyperlink" Target="https://www.monografias.com/trabajos27/complejidad-algoritmica/complejidad-algoritmica.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1412400" y="1412563"/>
            <a:ext cx="6319200" cy="1108200"/>
          </a:xfrm>
          <a:prstGeom prst="rect">
            <a:avLst/>
          </a:prstGeom>
          <a:noFill/>
          <a:effectLst>
            <a:outerShdw blurRad="71438" dist="38100" dir="1920000" algn="bl" rotWithShape="0">
              <a:srgbClr val="073763">
                <a:alpha val="79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b="1">
                <a:latin typeface="Century Gothic"/>
                <a:ea typeface="Century Gothic"/>
                <a:cs typeface="Century Gothic"/>
                <a:sym typeface="Century Gothic"/>
              </a:rPr>
              <a:t>Compensación espacio-tiempo </a:t>
            </a:r>
            <a:endParaRPr sz="3000" b="1">
              <a:latin typeface="Century Gothic"/>
              <a:ea typeface="Century Gothic"/>
              <a:cs typeface="Century Gothic"/>
              <a:sym typeface="Century Gothic"/>
            </a:endParaRPr>
          </a:p>
          <a:p>
            <a:pPr marL="0" lvl="0" indent="0" algn="ctr" rtl="0">
              <a:spcBef>
                <a:spcPts val="0"/>
              </a:spcBef>
              <a:spcAft>
                <a:spcPts val="0"/>
              </a:spcAft>
              <a:buNone/>
            </a:pPr>
            <a:r>
              <a:rPr lang="es" sz="3000" b="1">
                <a:latin typeface="Century Gothic"/>
                <a:ea typeface="Century Gothic"/>
                <a:cs typeface="Century Gothic"/>
                <a:sym typeface="Century Gothic"/>
              </a:rPr>
              <a:t>en algoritmos.</a:t>
            </a:r>
            <a:endParaRPr sz="3000" b="1">
              <a:latin typeface="Century Gothic"/>
              <a:ea typeface="Century Gothic"/>
              <a:cs typeface="Century Gothic"/>
              <a:sym typeface="Century Gothic"/>
            </a:endParaRPr>
          </a:p>
        </p:txBody>
      </p:sp>
      <p:sp>
        <p:nvSpPr>
          <p:cNvPr id="57" name="Google Shape;57;p13"/>
          <p:cNvSpPr txBox="1">
            <a:spLocks noGrp="1"/>
          </p:cNvSpPr>
          <p:nvPr>
            <p:ph type="subTitle" idx="1"/>
          </p:nvPr>
        </p:nvSpPr>
        <p:spPr>
          <a:xfrm>
            <a:off x="2161150" y="2937400"/>
            <a:ext cx="4758600" cy="1819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2400" b="1">
                <a:solidFill>
                  <a:schemeClr val="dk1"/>
                </a:solidFill>
                <a:latin typeface="Century Gothic"/>
                <a:ea typeface="Century Gothic"/>
                <a:cs typeface="Century Gothic"/>
                <a:sym typeface="Century Gothic"/>
              </a:rPr>
              <a:t>Integrantes:</a:t>
            </a:r>
            <a:r>
              <a:rPr lang="es" sz="2400">
                <a:solidFill>
                  <a:schemeClr val="dk1"/>
                </a:solidFill>
                <a:latin typeface="Century Gothic"/>
                <a:ea typeface="Century Gothic"/>
                <a:cs typeface="Century Gothic"/>
                <a:sym typeface="Century Gothic"/>
              </a:rPr>
              <a:t> </a:t>
            </a:r>
            <a:endParaRPr sz="2400">
              <a:solidFill>
                <a:schemeClr val="dk1"/>
              </a:solidFill>
              <a:latin typeface="Century Gothic"/>
              <a:ea typeface="Century Gothic"/>
              <a:cs typeface="Century Gothic"/>
              <a:sym typeface="Century Gothic"/>
            </a:endParaRPr>
          </a:p>
          <a:p>
            <a:pPr marL="457200" lvl="0" indent="-355600" algn="l" rtl="0">
              <a:spcBef>
                <a:spcPts val="0"/>
              </a:spcBef>
              <a:spcAft>
                <a:spcPts val="0"/>
              </a:spcAft>
              <a:buClr>
                <a:schemeClr val="dk1"/>
              </a:buClr>
              <a:buSzPts val="2000"/>
              <a:buFont typeface="Century Gothic"/>
              <a:buChar char="★"/>
            </a:pPr>
            <a:r>
              <a:rPr lang="es" sz="2000">
                <a:solidFill>
                  <a:schemeClr val="dk1"/>
                </a:solidFill>
                <a:latin typeface="Century Gothic"/>
                <a:ea typeface="Century Gothic"/>
                <a:cs typeface="Century Gothic"/>
                <a:sym typeface="Century Gothic"/>
              </a:rPr>
              <a:t>Lemus Ambrosio Aline Andrea</a:t>
            </a:r>
            <a:endParaRPr sz="2000">
              <a:solidFill>
                <a:schemeClr val="dk1"/>
              </a:solidFill>
              <a:latin typeface="Century Gothic"/>
              <a:ea typeface="Century Gothic"/>
              <a:cs typeface="Century Gothic"/>
              <a:sym typeface="Century Gothic"/>
            </a:endParaRPr>
          </a:p>
          <a:p>
            <a:pPr marL="457200" lvl="0" indent="-355600" algn="l" rtl="0">
              <a:spcBef>
                <a:spcPts val="0"/>
              </a:spcBef>
              <a:spcAft>
                <a:spcPts val="0"/>
              </a:spcAft>
              <a:buClr>
                <a:schemeClr val="dk1"/>
              </a:buClr>
              <a:buSzPts val="2000"/>
              <a:buFont typeface="Century Gothic"/>
              <a:buChar char="★"/>
            </a:pPr>
            <a:r>
              <a:rPr lang="es" sz="2000">
                <a:solidFill>
                  <a:schemeClr val="dk1"/>
                </a:solidFill>
                <a:latin typeface="Century Gothic"/>
                <a:ea typeface="Century Gothic"/>
                <a:cs typeface="Century Gothic"/>
                <a:sym typeface="Century Gothic"/>
              </a:rPr>
              <a:t>Mex Lozano Aerin Musette</a:t>
            </a:r>
            <a:endParaRPr sz="2000">
              <a:solidFill>
                <a:schemeClr val="dk1"/>
              </a:solidFill>
              <a:latin typeface="Century Gothic"/>
              <a:ea typeface="Century Gothic"/>
              <a:cs typeface="Century Gothic"/>
              <a:sym typeface="Century Gothic"/>
            </a:endParaRPr>
          </a:p>
          <a:p>
            <a:pPr marL="457200" lvl="0" indent="-355600" algn="l" rtl="0">
              <a:spcBef>
                <a:spcPts val="0"/>
              </a:spcBef>
              <a:spcAft>
                <a:spcPts val="0"/>
              </a:spcAft>
              <a:buClr>
                <a:schemeClr val="dk1"/>
              </a:buClr>
              <a:buSzPts val="2000"/>
              <a:buFont typeface="Century Gothic"/>
              <a:buChar char="★"/>
            </a:pPr>
            <a:r>
              <a:rPr lang="es" sz="2000">
                <a:solidFill>
                  <a:schemeClr val="dk1"/>
                </a:solidFill>
                <a:latin typeface="Century Gothic"/>
                <a:ea typeface="Century Gothic"/>
                <a:cs typeface="Century Gothic"/>
                <a:sym typeface="Century Gothic"/>
              </a:rPr>
              <a:t>Santiago Martínez Daniel</a:t>
            </a:r>
            <a:endParaRPr sz="2000">
              <a:solidFill>
                <a:schemeClr val="dk1"/>
              </a:solidFill>
              <a:latin typeface="Century Gothic"/>
              <a:ea typeface="Century Gothic"/>
              <a:cs typeface="Century Gothic"/>
              <a:sym typeface="Century Gothic"/>
            </a:endParaRPr>
          </a:p>
          <a:p>
            <a:pPr marL="457200" lvl="0" indent="-355600" algn="l" rtl="0">
              <a:spcBef>
                <a:spcPts val="0"/>
              </a:spcBef>
              <a:spcAft>
                <a:spcPts val="0"/>
              </a:spcAft>
              <a:buClr>
                <a:schemeClr val="dk1"/>
              </a:buClr>
              <a:buSzPts val="2000"/>
              <a:buFont typeface="Century Gothic"/>
              <a:buChar char="★"/>
            </a:pPr>
            <a:r>
              <a:rPr lang="es" sz="2000">
                <a:solidFill>
                  <a:schemeClr val="dk1"/>
                </a:solidFill>
                <a:latin typeface="Century Gothic"/>
                <a:ea typeface="Century Gothic"/>
                <a:cs typeface="Century Gothic"/>
                <a:sym typeface="Century Gothic"/>
              </a:rPr>
              <a:t>Camacho Martínez Juan Carlos</a:t>
            </a:r>
            <a:endParaRPr sz="2000">
              <a:latin typeface="Century Gothic"/>
              <a:ea typeface="Century Gothic"/>
              <a:cs typeface="Century Gothic"/>
              <a:sym typeface="Century Gothic"/>
            </a:endParaRPr>
          </a:p>
        </p:txBody>
      </p:sp>
      <p:sp>
        <p:nvSpPr>
          <p:cNvPr id="58" name="Google Shape;58;p13"/>
          <p:cNvSpPr txBox="1">
            <a:spLocks noGrp="1"/>
          </p:cNvSpPr>
          <p:nvPr>
            <p:ph type="subTitle" idx="1"/>
          </p:nvPr>
        </p:nvSpPr>
        <p:spPr>
          <a:xfrm>
            <a:off x="3435550" y="2444575"/>
            <a:ext cx="1919100" cy="562200"/>
          </a:xfrm>
          <a:prstGeom prst="rect">
            <a:avLst/>
          </a:prstGeom>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s" sz="2400" b="1">
                <a:solidFill>
                  <a:schemeClr val="dk1"/>
                </a:solidFill>
                <a:latin typeface="Century Gothic"/>
                <a:ea typeface="Century Gothic"/>
                <a:cs typeface="Century Gothic"/>
                <a:sym typeface="Century Gothic"/>
              </a:rPr>
              <a:t>Grupo:</a:t>
            </a:r>
            <a:r>
              <a:rPr lang="es" sz="2400">
                <a:solidFill>
                  <a:schemeClr val="dk1"/>
                </a:solidFill>
                <a:latin typeface="Century Gothic"/>
                <a:ea typeface="Century Gothic"/>
                <a:cs typeface="Century Gothic"/>
                <a:sym typeface="Century Gothic"/>
              </a:rPr>
              <a:t> </a:t>
            </a:r>
            <a:r>
              <a:rPr lang="es" sz="2400" b="1">
                <a:solidFill>
                  <a:schemeClr val="dk1"/>
                </a:solidFill>
                <a:latin typeface="Century Gothic"/>
                <a:ea typeface="Century Gothic"/>
                <a:cs typeface="Century Gothic"/>
                <a:sym typeface="Century Gothic"/>
              </a:rPr>
              <a:t>12</a:t>
            </a:r>
            <a:endParaRPr sz="2000" b="1">
              <a:latin typeface="Century Gothic"/>
              <a:ea typeface="Century Gothic"/>
              <a:cs typeface="Century Gothic"/>
              <a:sym typeface="Century Gothic"/>
            </a:endParaRPr>
          </a:p>
        </p:txBody>
      </p:sp>
      <p:sp>
        <p:nvSpPr>
          <p:cNvPr id="59" name="Google Shape;59;p13"/>
          <p:cNvSpPr txBox="1"/>
          <p:nvPr/>
        </p:nvSpPr>
        <p:spPr>
          <a:xfrm>
            <a:off x="1591600" y="439850"/>
            <a:ext cx="5897700" cy="800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s" sz="2000" b="1">
                <a:latin typeface="Century Gothic"/>
                <a:ea typeface="Century Gothic"/>
                <a:cs typeface="Century Gothic"/>
                <a:sym typeface="Century Gothic"/>
              </a:rPr>
              <a:t>Universidad Nacional Autónoma de México</a:t>
            </a:r>
            <a:endParaRPr sz="2000" b="1">
              <a:latin typeface="Century Gothic"/>
              <a:ea typeface="Century Gothic"/>
              <a:cs typeface="Century Gothic"/>
              <a:sym typeface="Century Gothic"/>
            </a:endParaRPr>
          </a:p>
          <a:p>
            <a:pPr marL="0" lvl="0" indent="0" algn="ctr" rtl="0">
              <a:spcBef>
                <a:spcPts val="0"/>
              </a:spcBef>
              <a:spcAft>
                <a:spcPts val="0"/>
              </a:spcAft>
              <a:buNone/>
            </a:pPr>
            <a:r>
              <a:rPr lang="es" sz="2000" b="1">
                <a:latin typeface="Century Gothic"/>
                <a:ea typeface="Century Gothic"/>
                <a:cs typeface="Century Gothic"/>
                <a:sym typeface="Century Gothic"/>
              </a:rPr>
              <a:t>Facultad de Ingeniería</a:t>
            </a:r>
            <a:endParaRPr sz="2000" b="1">
              <a:latin typeface="Century Gothic"/>
              <a:ea typeface="Century Gothic"/>
              <a:cs typeface="Century Gothic"/>
              <a:sym typeface="Century Gothic"/>
            </a:endParaRPr>
          </a:p>
        </p:txBody>
      </p:sp>
      <p:pic>
        <p:nvPicPr>
          <p:cNvPr id="60" name="Google Shape;60;p13"/>
          <p:cNvPicPr preferRelativeResize="0"/>
          <p:nvPr/>
        </p:nvPicPr>
        <p:blipFill rotWithShape="1">
          <a:blip r:embed="rId3">
            <a:alphaModFix/>
          </a:blip>
          <a:srcRect t="5287" b="6877"/>
          <a:stretch/>
        </p:blipFill>
        <p:spPr>
          <a:xfrm>
            <a:off x="159575" y="100725"/>
            <a:ext cx="1252836" cy="1540449"/>
          </a:xfrm>
          <a:prstGeom prst="rect">
            <a:avLst/>
          </a:prstGeom>
          <a:noFill/>
          <a:ln>
            <a:noFill/>
          </a:ln>
        </p:spPr>
      </p:pic>
      <p:pic>
        <p:nvPicPr>
          <p:cNvPr id="61" name="Google Shape;61;p13"/>
          <p:cNvPicPr preferRelativeResize="0"/>
          <p:nvPr/>
        </p:nvPicPr>
        <p:blipFill>
          <a:blip r:embed="rId4">
            <a:alphaModFix/>
          </a:blip>
          <a:stretch>
            <a:fillRect/>
          </a:stretch>
        </p:blipFill>
        <p:spPr>
          <a:xfrm>
            <a:off x="7614325" y="69822"/>
            <a:ext cx="1437262" cy="154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347600" y="1117350"/>
            <a:ext cx="57438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chemeClr val="dk1"/>
                </a:solidFill>
              </a:rPr>
              <a:t>Se puede medir físicamente mediante un cronómetro a mano ejecutando el programa o sobre el código contando las instrucciones a ejecutar y multiplicando por el tiempo requerido por cada instrucción.</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r>
              <a:rPr lang="es" sz="1900" b="1">
                <a:solidFill>
                  <a:schemeClr val="dk1"/>
                </a:solidFill>
              </a:rPr>
              <a:t>Debe de ser independiente de:</a:t>
            </a:r>
            <a:endParaRPr sz="1900" b="1">
              <a:solidFill>
                <a:schemeClr val="dk1"/>
              </a:solidFill>
            </a:endParaRPr>
          </a:p>
          <a:p>
            <a:pPr marL="0" lvl="0" indent="0" algn="l" rtl="0">
              <a:spcBef>
                <a:spcPts val="0"/>
              </a:spcBef>
              <a:spcAft>
                <a:spcPts val="0"/>
              </a:spcAft>
              <a:buNone/>
            </a:pPr>
            <a:r>
              <a:rPr lang="es" sz="1900" b="1">
                <a:solidFill>
                  <a:schemeClr val="dk1"/>
                </a:solidFill>
              </a:rPr>
              <a:t>de la máquina – del lenguaje de programación – del compilador – de cualquier otro elemento hardware o software que influya en el análisis.</a:t>
            </a:r>
            <a:endParaRPr sz="1900" b="1">
              <a:solidFill>
                <a:schemeClr val="dk1"/>
              </a:solidFill>
            </a:endParaRPr>
          </a:p>
          <a:p>
            <a:pPr marL="0" lvl="0" indent="0" algn="l" rtl="0">
              <a:spcBef>
                <a:spcPts val="0"/>
              </a:spcBef>
              <a:spcAft>
                <a:spcPts val="0"/>
              </a:spcAft>
              <a:buNone/>
            </a:pPr>
            <a:endParaRPr sz="1700" b="1">
              <a:solidFill>
                <a:schemeClr val="dk1"/>
              </a:solidFill>
            </a:endParaRPr>
          </a:p>
        </p:txBody>
      </p:sp>
      <p:sp>
        <p:nvSpPr>
          <p:cNvPr id="117" name="Google Shape;117;p22"/>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TIEMPO </a:t>
            </a:r>
            <a:endParaRPr sz="3400" b="1">
              <a:solidFill>
                <a:schemeClr val="dk1"/>
              </a:solidFill>
              <a:latin typeface="Oswald"/>
              <a:ea typeface="Oswald"/>
              <a:cs typeface="Oswald"/>
              <a:sym typeface="Oswald"/>
            </a:endParaRPr>
          </a:p>
        </p:txBody>
      </p:sp>
      <p:pic>
        <p:nvPicPr>
          <p:cNvPr id="118" name="Google Shape;118;p22"/>
          <p:cNvPicPr preferRelativeResize="0"/>
          <p:nvPr/>
        </p:nvPicPr>
        <p:blipFill>
          <a:blip r:embed="rId3">
            <a:alphaModFix/>
          </a:blip>
          <a:stretch>
            <a:fillRect/>
          </a:stretch>
        </p:blipFill>
        <p:spPr>
          <a:xfrm>
            <a:off x="6091400" y="1277700"/>
            <a:ext cx="2747801" cy="2747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434950" y="1016275"/>
            <a:ext cx="3229800" cy="369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900" b="1">
                <a:solidFill>
                  <a:schemeClr val="dk1"/>
                </a:solidFill>
              </a:rPr>
              <a:t>La complejidad temporal se expresa comúnmente usando </a:t>
            </a:r>
            <a:r>
              <a:rPr lang="es" sz="1900" b="1">
                <a:solidFill>
                  <a:schemeClr val="dk1"/>
                </a:solidFill>
                <a:uFill>
                  <a:noFill/>
                </a:uFill>
                <a:hlinkClick r:id="rId3">
                  <a:extLst>
                    <a:ext uri="{A12FA001-AC4F-418D-AE19-62706E023703}">
                      <ahyp:hlinkClr xmlns:ahyp="http://schemas.microsoft.com/office/drawing/2018/hyperlinkcolor" val="tx"/>
                    </a:ext>
                  </a:extLst>
                </a:hlinkClick>
              </a:rPr>
              <a:t>la notación O grande</a:t>
            </a:r>
            <a:r>
              <a:rPr lang="es" sz="1900" b="1">
                <a:solidFill>
                  <a:schemeClr val="dk1"/>
                </a:solidFill>
              </a:rPr>
              <a:t> (Big O), típicamente O(n),O(nlog n),O(n^alpha),O(2^n).</a:t>
            </a:r>
            <a:endParaRPr sz="1900" b="1">
              <a:solidFill>
                <a:schemeClr val="dk1"/>
              </a:solidFill>
            </a:endParaRPr>
          </a:p>
          <a:p>
            <a:pPr marL="0" marR="0" lvl="0" indent="0" algn="l" rtl="0">
              <a:lnSpc>
                <a:spcPct val="100000"/>
              </a:lnSpc>
              <a:spcBef>
                <a:spcPts val="0"/>
              </a:spcBef>
              <a:spcAft>
                <a:spcPts val="0"/>
              </a:spcAft>
              <a:buNone/>
            </a:pPr>
            <a:r>
              <a:rPr lang="es" sz="1900" b="1">
                <a:solidFill>
                  <a:schemeClr val="dk1"/>
                </a:solidFill>
              </a:rPr>
              <a:t> etc., donde n es el tamaño de entrada en unidades de </a:t>
            </a:r>
            <a:r>
              <a:rPr lang="es" sz="1900" b="1">
                <a:solidFill>
                  <a:schemeClr val="dk1"/>
                </a:solidFill>
                <a:uFill>
                  <a:noFill/>
                </a:uFill>
                <a:hlinkClick r:id="rId4">
                  <a:extLst>
                    <a:ext uri="{A12FA001-AC4F-418D-AE19-62706E023703}">
                      <ahyp:hlinkClr xmlns:ahyp="http://schemas.microsoft.com/office/drawing/2018/hyperlinkcolor" val="tx"/>
                    </a:ext>
                  </a:extLst>
                </a:hlinkClick>
              </a:rPr>
              <a:t>bits</a:t>
            </a:r>
            <a:r>
              <a:rPr lang="es" sz="1900" b="1">
                <a:solidFill>
                  <a:schemeClr val="dk1"/>
                </a:solidFill>
              </a:rPr>
              <a:t> necesarios para representar la entrada</a:t>
            </a:r>
            <a:r>
              <a:rPr lang="es" sz="1700">
                <a:solidFill>
                  <a:srgbClr val="202122"/>
                </a:solidFill>
              </a:rPr>
              <a:t>.</a:t>
            </a:r>
            <a:endParaRPr sz="1500"/>
          </a:p>
          <a:p>
            <a:pPr marL="0" lvl="0" indent="0" algn="l" rtl="0">
              <a:spcBef>
                <a:spcPts val="0"/>
              </a:spcBef>
              <a:spcAft>
                <a:spcPts val="0"/>
              </a:spcAft>
              <a:buNone/>
            </a:pPr>
            <a:endParaRPr sz="1900" b="1">
              <a:solidFill>
                <a:schemeClr val="dk1"/>
              </a:solidFill>
            </a:endParaRPr>
          </a:p>
        </p:txBody>
      </p:sp>
      <p:sp>
        <p:nvSpPr>
          <p:cNvPr id="124" name="Google Shape;124;p23"/>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TIEMPO </a:t>
            </a:r>
            <a:endParaRPr sz="3400" b="1">
              <a:solidFill>
                <a:schemeClr val="dk1"/>
              </a:solidFill>
              <a:latin typeface="Oswald"/>
              <a:ea typeface="Oswald"/>
              <a:cs typeface="Oswald"/>
              <a:sym typeface="Oswald"/>
            </a:endParaRPr>
          </a:p>
        </p:txBody>
      </p:sp>
      <p:pic>
        <p:nvPicPr>
          <p:cNvPr id="125" name="Google Shape;125;p23"/>
          <p:cNvPicPr preferRelativeResize="0"/>
          <p:nvPr/>
        </p:nvPicPr>
        <p:blipFill>
          <a:blip r:embed="rId5">
            <a:alphaModFix/>
          </a:blip>
          <a:stretch>
            <a:fillRect/>
          </a:stretch>
        </p:blipFill>
        <p:spPr>
          <a:xfrm>
            <a:off x="3603475" y="1220225"/>
            <a:ext cx="5293400" cy="2975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TIEMPO </a:t>
            </a:r>
            <a:endParaRPr sz="3400" b="1">
              <a:solidFill>
                <a:schemeClr val="dk1"/>
              </a:solidFill>
              <a:latin typeface="Oswald"/>
              <a:ea typeface="Oswald"/>
              <a:cs typeface="Oswald"/>
              <a:sym typeface="Oswald"/>
            </a:endParaRPr>
          </a:p>
        </p:txBody>
      </p:sp>
      <p:pic>
        <p:nvPicPr>
          <p:cNvPr id="131" name="Google Shape;131;p24"/>
          <p:cNvPicPr preferRelativeResize="0"/>
          <p:nvPr/>
        </p:nvPicPr>
        <p:blipFill>
          <a:blip r:embed="rId3">
            <a:alphaModFix/>
          </a:blip>
          <a:stretch>
            <a:fillRect/>
          </a:stretch>
        </p:blipFill>
        <p:spPr>
          <a:xfrm>
            <a:off x="152400" y="860675"/>
            <a:ext cx="8839201" cy="39005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EJEMPLO COMPENSACIÓN TIEMPO </a:t>
            </a:r>
            <a:endParaRPr sz="3400" b="1">
              <a:solidFill>
                <a:schemeClr val="dk1"/>
              </a:solidFill>
              <a:latin typeface="Oswald"/>
              <a:ea typeface="Oswald"/>
              <a:cs typeface="Oswald"/>
              <a:sym typeface="Oswald"/>
            </a:endParaRPr>
          </a:p>
        </p:txBody>
      </p:sp>
      <p:sp>
        <p:nvSpPr>
          <p:cNvPr id="137" name="Google Shape;137;p25"/>
          <p:cNvSpPr txBox="1"/>
          <p:nvPr/>
        </p:nvSpPr>
        <p:spPr>
          <a:xfrm>
            <a:off x="2304300" y="1073125"/>
            <a:ext cx="45354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b="1">
                <a:solidFill>
                  <a:schemeClr val="dk1"/>
                </a:solidFill>
                <a:latin typeface="Century Gothic"/>
                <a:ea typeface="Century Gothic"/>
                <a:cs typeface="Century Gothic"/>
                <a:sym typeface="Century Gothic"/>
              </a:rPr>
              <a:t>ORDEN CONSTANTE (O1)</a:t>
            </a:r>
            <a:r>
              <a:rPr lang="es" sz="3400" b="1">
                <a:solidFill>
                  <a:schemeClr val="dk1"/>
                </a:solidFill>
                <a:highlight>
                  <a:schemeClr val="lt1"/>
                </a:highlight>
                <a:latin typeface="Oswald"/>
                <a:ea typeface="Oswald"/>
                <a:cs typeface="Oswald"/>
                <a:sym typeface="Oswald"/>
              </a:rPr>
              <a:t> </a:t>
            </a:r>
            <a:endParaRPr sz="3400" b="1">
              <a:solidFill>
                <a:schemeClr val="dk1"/>
              </a:solidFill>
              <a:highlight>
                <a:schemeClr val="lt1"/>
              </a:highlight>
              <a:latin typeface="Oswald"/>
              <a:ea typeface="Oswald"/>
              <a:cs typeface="Oswald"/>
              <a:sym typeface="Oswald"/>
            </a:endParaRPr>
          </a:p>
        </p:txBody>
      </p:sp>
      <p:pic>
        <p:nvPicPr>
          <p:cNvPr id="138" name="Google Shape;138;p25"/>
          <p:cNvPicPr preferRelativeResize="0"/>
          <p:nvPr/>
        </p:nvPicPr>
        <p:blipFill>
          <a:blip r:embed="rId3">
            <a:alphaModFix/>
          </a:blip>
          <a:stretch>
            <a:fillRect/>
          </a:stretch>
        </p:blipFill>
        <p:spPr>
          <a:xfrm>
            <a:off x="190300" y="3110925"/>
            <a:ext cx="8516999" cy="792725"/>
          </a:xfrm>
          <a:prstGeom prst="rect">
            <a:avLst/>
          </a:prstGeom>
          <a:noFill/>
          <a:ln>
            <a:noFill/>
          </a:ln>
        </p:spPr>
      </p:pic>
      <p:sp>
        <p:nvSpPr>
          <p:cNvPr id="139" name="Google Shape;139;p25"/>
          <p:cNvSpPr txBox="1"/>
          <p:nvPr/>
        </p:nvSpPr>
        <p:spPr>
          <a:xfrm>
            <a:off x="357300" y="1802250"/>
            <a:ext cx="84294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chemeClr val="dk1"/>
                </a:solidFill>
              </a:rPr>
              <a:t>Cualquier sentencia va a consumir un tiempo constante ya que no depende del tamaño de entrada.</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r>
              <a:rPr lang="es" sz="1900" b="1" i="1">
                <a:solidFill>
                  <a:schemeClr val="dk1"/>
                </a:solidFill>
              </a:rPr>
              <a:t>Ejemplo:</a:t>
            </a:r>
            <a:endParaRPr sz="1900" b="1"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EJEMPLO COMPENSACIÓN TIEMPO </a:t>
            </a:r>
            <a:endParaRPr sz="3400" b="1">
              <a:solidFill>
                <a:schemeClr val="dk1"/>
              </a:solidFill>
              <a:latin typeface="Oswald"/>
              <a:ea typeface="Oswald"/>
              <a:cs typeface="Oswald"/>
              <a:sym typeface="Oswald"/>
            </a:endParaRPr>
          </a:p>
        </p:txBody>
      </p:sp>
      <p:sp>
        <p:nvSpPr>
          <p:cNvPr id="145" name="Google Shape;145;p26"/>
          <p:cNvSpPr txBox="1"/>
          <p:nvPr/>
        </p:nvSpPr>
        <p:spPr>
          <a:xfrm>
            <a:off x="2304300" y="1118925"/>
            <a:ext cx="45354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b="1">
                <a:solidFill>
                  <a:schemeClr val="dk1"/>
                </a:solidFill>
                <a:latin typeface="Century Gothic"/>
                <a:ea typeface="Century Gothic"/>
                <a:cs typeface="Century Gothic"/>
                <a:sym typeface="Century Gothic"/>
              </a:rPr>
              <a:t>ORDEN LINEAL (O(n))</a:t>
            </a:r>
            <a:r>
              <a:rPr lang="es" sz="3400" b="1">
                <a:solidFill>
                  <a:schemeClr val="dk1"/>
                </a:solidFill>
                <a:highlight>
                  <a:schemeClr val="lt1"/>
                </a:highlight>
                <a:latin typeface="Oswald"/>
                <a:ea typeface="Oswald"/>
                <a:cs typeface="Oswald"/>
                <a:sym typeface="Oswald"/>
              </a:rPr>
              <a:t> </a:t>
            </a:r>
            <a:endParaRPr sz="3400" b="1">
              <a:solidFill>
                <a:schemeClr val="dk1"/>
              </a:solidFill>
              <a:highlight>
                <a:schemeClr val="lt1"/>
              </a:highlight>
              <a:latin typeface="Oswald"/>
              <a:ea typeface="Oswald"/>
              <a:cs typeface="Oswald"/>
              <a:sym typeface="Oswald"/>
            </a:endParaRPr>
          </a:p>
        </p:txBody>
      </p:sp>
      <p:pic>
        <p:nvPicPr>
          <p:cNvPr id="146" name="Google Shape;146;p26"/>
          <p:cNvPicPr preferRelativeResize="0"/>
          <p:nvPr/>
        </p:nvPicPr>
        <p:blipFill>
          <a:blip r:embed="rId3">
            <a:alphaModFix/>
          </a:blip>
          <a:stretch>
            <a:fillRect/>
          </a:stretch>
        </p:blipFill>
        <p:spPr>
          <a:xfrm>
            <a:off x="926050" y="3214300"/>
            <a:ext cx="6696075" cy="1266825"/>
          </a:xfrm>
          <a:prstGeom prst="rect">
            <a:avLst/>
          </a:prstGeom>
          <a:noFill/>
          <a:ln>
            <a:noFill/>
          </a:ln>
        </p:spPr>
      </p:pic>
      <p:sp>
        <p:nvSpPr>
          <p:cNvPr id="147" name="Google Shape;147;p26"/>
          <p:cNvSpPr txBox="1"/>
          <p:nvPr/>
        </p:nvSpPr>
        <p:spPr>
          <a:xfrm>
            <a:off x="420475" y="1553888"/>
            <a:ext cx="84294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chemeClr val="dk1"/>
                </a:solidFill>
              </a:rPr>
              <a:t>El tiempo de ejecución aumenta proporcionalmente con el tamaño de la entrada. Cuando N se duplica, también lo hace el tiempo de ejecución.</a:t>
            </a:r>
            <a:endParaRPr sz="1900" b="1">
              <a:solidFill>
                <a:schemeClr val="dk1"/>
              </a:solidFill>
            </a:endParaRPr>
          </a:p>
          <a:p>
            <a:pPr marL="0" lvl="0" indent="0" algn="l" rtl="0">
              <a:spcBef>
                <a:spcPts val="0"/>
              </a:spcBef>
              <a:spcAft>
                <a:spcPts val="0"/>
              </a:spcAft>
              <a:buNone/>
            </a:pPr>
            <a:r>
              <a:rPr lang="es" sz="1900" b="1">
                <a:solidFill>
                  <a:schemeClr val="dk1"/>
                </a:solidFill>
              </a:rPr>
              <a:t>Aparece en la evaluación de bucles simples.</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r>
              <a:rPr lang="es" sz="1900" b="1" i="1">
                <a:solidFill>
                  <a:schemeClr val="dk1"/>
                </a:solidFill>
              </a:rPr>
              <a:t>Ejemplo:</a:t>
            </a:r>
            <a:endParaRPr sz="1900" b="1" i="1">
              <a:solidFill>
                <a:schemeClr val="dk1"/>
              </a:solidFill>
            </a:endParaRPr>
          </a:p>
          <a:p>
            <a:pPr marL="0" lvl="0" indent="0" algn="l" rtl="0">
              <a:spcBef>
                <a:spcPts val="0"/>
              </a:spcBef>
              <a:spcAft>
                <a:spcPts val="0"/>
              </a:spcAft>
              <a:buNone/>
            </a:pPr>
            <a:endParaRPr sz="19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EJEMPLO COMPENSACIÓN TIEMPO </a:t>
            </a:r>
            <a:endParaRPr sz="3400" b="1">
              <a:solidFill>
                <a:schemeClr val="dk1"/>
              </a:solidFill>
              <a:latin typeface="Oswald"/>
              <a:ea typeface="Oswald"/>
              <a:cs typeface="Oswald"/>
              <a:sym typeface="Oswald"/>
            </a:endParaRPr>
          </a:p>
        </p:txBody>
      </p:sp>
      <p:sp>
        <p:nvSpPr>
          <p:cNvPr id="153" name="Google Shape;153;p27"/>
          <p:cNvSpPr txBox="1"/>
          <p:nvPr/>
        </p:nvSpPr>
        <p:spPr>
          <a:xfrm>
            <a:off x="1960950" y="908913"/>
            <a:ext cx="52221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b="1">
                <a:solidFill>
                  <a:schemeClr val="dk1"/>
                </a:solidFill>
                <a:latin typeface="Century Gothic"/>
                <a:ea typeface="Century Gothic"/>
                <a:cs typeface="Century Gothic"/>
                <a:sym typeface="Century Gothic"/>
              </a:rPr>
              <a:t>ORDEN CUADRÁTICA (O(n</a:t>
            </a:r>
            <a:r>
              <a:rPr lang="es" sz="1900" b="1">
                <a:solidFill>
                  <a:schemeClr val="dk1"/>
                </a:solidFill>
              </a:rPr>
              <a:t>^2</a:t>
            </a:r>
            <a:r>
              <a:rPr lang="es" sz="2600" b="1">
                <a:solidFill>
                  <a:schemeClr val="dk1"/>
                </a:solidFill>
                <a:latin typeface="Century Gothic"/>
                <a:ea typeface="Century Gothic"/>
                <a:cs typeface="Century Gothic"/>
                <a:sym typeface="Century Gothic"/>
              </a:rPr>
              <a:t>))</a:t>
            </a:r>
            <a:r>
              <a:rPr lang="es" sz="3400" b="1">
                <a:solidFill>
                  <a:schemeClr val="dk1"/>
                </a:solidFill>
                <a:highlight>
                  <a:schemeClr val="lt1"/>
                </a:highlight>
                <a:latin typeface="Oswald"/>
                <a:ea typeface="Oswald"/>
                <a:cs typeface="Oswald"/>
                <a:sym typeface="Oswald"/>
              </a:rPr>
              <a:t> </a:t>
            </a:r>
            <a:endParaRPr sz="3400" b="1">
              <a:solidFill>
                <a:schemeClr val="dk1"/>
              </a:solidFill>
              <a:highlight>
                <a:schemeClr val="lt1"/>
              </a:highlight>
              <a:latin typeface="Oswald"/>
              <a:ea typeface="Oswald"/>
              <a:cs typeface="Oswald"/>
              <a:sym typeface="Oswald"/>
            </a:endParaRPr>
          </a:p>
        </p:txBody>
      </p:sp>
      <p:pic>
        <p:nvPicPr>
          <p:cNvPr id="154" name="Google Shape;154;p27"/>
          <p:cNvPicPr preferRelativeResize="0"/>
          <p:nvPr/>
        </p:nvPicPr>
        <p:blipFill>
          <a:blip r:embed="rId3">
            <a:alphaModFix/>
          </a:blip>
          <a:stretch>
            <a:fillRect/>
          </a:stretch>
        </p:blipFill>
        <p:spPr>
          <a:xfrm>
            <a:off x="1140900" y="2517075"/>
            <a:ext cx="6618575" cy="2371800"/>
          </a:xfrm>
          <a:prstGeom prst="rect">
            <a:avLst/>
          </a:prstGeom>
          <a:noFill/>
          <a:ln>
            <a:noFill/>
          </a:ln>
        </p:spPr>
      </p:pic>
      <p:sp>
        <p:nvSpPr>
          <p:cNvPr id="155" name="Google Shape;155;p27"/>
          <p:cNvSpPr txBox="1"/>
          <p:nvPr/>
        </p:nvSpPr>
        <p:spPr>
          <a:xfrm>
            <a:off x="420475" y="1553888"/>
            <a:ext cx="84294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chemeClr val="dk1"/>
                </a:solidFill>
              </a:rPr>
              <a:t>Aparece en bucles o ciclos doblemente anidados </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r>
              <a:rPr lang="es" sz="1900" b="1" i="1">
                <a:solidFill>
                  <a:schemeClr val="dk1"/>
                </a:solidFill>
              </a:rPr>
              <a:t>Ejemplo:</a:t>
            </a:r>
            <a:endParaRPr sz="1900" b="1" i="1">
              <a:solidFill>
                <a:schemeClr val="dk1"/>
              </a:solidFill>
            </a:endParaRPr>
          </a:p>
          <a:p>
            <a:pPr marL="0" lvl="0" indent="0" algn="l" rtl="0">
              <a:spcBef>
                <a:spcPts val="0"/>
              </a:spcBef>
              <a:spcAft>
                <a:spcPts val="0"/>
              </a:spcAft>
              <a:buNone/>
            </a:pPr>
            <a:endParaRPr sz="19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a:off x="1140900" y="1241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EJEMPLO COMPENSACIÓN TIEMPO </a:t>
            </a:r>
            <a:endParaRPr sz="3400" b="1">
              <a:solidFill>
                <a:schemeClr val="dk1"/>
              </a:solidFill>
              <a:latin typeface="Oswald"/>
              <a:ea typeface="Oswald"/>
              <a:cs typeface="Oswald"/>
              <a:sym typeface="Oswald"/>
            </a:endParaRPr>
          </a:p>
        </p:txBody>
      </p:sp>
      <p:sp>
        <p:nvSpPr>
          <p:cNvPr id="161" name="Google Shape;161;p28"/>
          <p:cNvSpPr txBox="1"/>
          <p:nvPr/>
        </p:nvSpPr>
        <p:spPr>
          <a:xfrm>
            <a:off x="872850" y="1238625"/>
            <a:ext cx="73983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b="1">
                <a:solidFill>
                  <a:schemeClr val="dk1"/>
                </a:solidFill>
                <a:latin typeface="Century Gothic"/>
                <a:ea typeface="Century Gothic"/>
                <a:cs typeface="Century Gothic"/>
                <a:sym typeface="Century Gothic"/>
              </a:rPr>
              <a:t>ORDEN LOGARÍTMICA (O(log n) Y ORDEN CUASI-LINEAL (O(n log n)</a:t>
            </a:r>
            <a:r>
              <a:rPr lang="es" sz="3400" b="1">
                <a:solidFill>
                  <a:schemeClr val="dk1"/>
                </a:solidFill>
                <a:highlight>
                  <a:schemeClr val="lt1"/>
                </a:highlight>
                <a:latin typeface="Oswald"/>
                <a:ea typeface="Oswald"/>
                <a:cs typeface="Oswald"/>
                <a:sym typeface="Oswald"/>
              </a:rPr>
              <a:t> </a:t>
            </a:r>
            <a:endParaRPr sz="3400" b="1">
              <a:solidFill>
                <a:schemeClr val="dk1"/>
              </a:solidFill>
              <a:highlight>
                <a:schemeClr val="lt1"/>
              </a:highlight>
              <a:latin typeface="Oswald"/>
              <a:ea typeface="Oswald"/>
              <a:cs typeface="Oswald"/>
              <a:sym typeface="Oswald"/>
            </a:endParaRPr>
          </a:p>
        </p:txBody>
      </p:sp>
      <p:sp>
        <p:nvSpPr>
          <p:cNvPr id="162" name="Google Shape;162;p28"/>
          <p:cNvSpPr txBox="1"/>
          <p:nvPr/>
        </p:nvSpPr>
        <p:spPr>
          <a:xfrm>
            <a:off x="420475" y="2124463"/>
            <a:ext cx="84294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chemeClr val="dk1"/>
                </a:solidFill>
              </a:rPr>
              <a:t>Orden Logarítmica: Aparece en algoritmos con iteración o recursión no estructural </a:t>
            </a:r>
            <a:endParaRPr sz="1900" b="1">
              <a:solidFill>
                <a:schemeClr val="dk1"/>
              </a:solidFill>
            </a:endParaRPr>
          </a:p>
          <a:p>
            <a:pPr marL="0" lvl="0" indent="0" algn="l" rtl="0">
              <a:spcBef>
                <a:spcPts val="0"/>
              </a:spcBef>
              <a:spcAft>
                <a:spcPts val="0"/>
              </a:spcAft>
              <a:buNone/>
            </a:pPr>
            <a:r>
              <a:rPr lang="es" sz="1900" b="1" i="1">
                <a:solidFill>
                  <a:schemeClr val="dk1"/>
                </a:solidFill>
              </a:rPr>
              <a:t>Ejemplo:</a:t>
            </a:r>
            <a:r>
              <a:rPr lang="es" sz="1900" b="1">
                <a:solidFill>
                  <a:schemeClr val="dk1"/>
                </a:solidFill>
              </a:rPr>
              <a:t> Búsqueda Binaria</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r>
              <a:rPr lang="es" sz="1900" b="1">
                <a:solidFill>
                  <a:schemeClr val="dk1"/>
                </a:solidFill>
              </a:rPr>
              <a:t>Orden Cuasi-Lineal: Algoritmos de tipo Divide y vencerás.</a:t>
            </a:r>
            <a:endParaRPr sz="1900" b="1">
              <a:solidFill>
                <a:schemeClr val="dk1"/>
              </a:solidFill>
            </a:endParaRPr>
          </a:p>
          <a:p>
            <a:pPr marL="0" lvl="0" indent="0" algn="l" rtl="0">
              <a:spcBef>
                <a:spcPts val="0"/>
              </a:spcBef>
              <a:spcAft>
                <a:spcPts val="0"/>
              </a:spcAft>
              <a:buNone/>
            </a:pPr>
            <a:r>
              <a:rPr lang="es" sz="1900" b="1" i="1">
                <a:solidFill>
                  <a:schemeClr val="dk1"/>
                </a:solidFill>
              </a:rPr>
              <a:t>Ejemplo:</a:t>
            </a:r>
            <a:r>
              <a:rPr lang="es" sz="1900" b="1">
                <a:solidFill>
                  <a:schemeClr val="dk1"/>
                </a:solidFill>
              </a:rPr>
              <a:t> Quicksort.</a:t>
            </a:r>
            <a:endParaRPr sz="1900" b="1">
              <a:solidFill>
                <a:schemeClr val="dk1"/>
              </a:solidFill>
            </a:endParaRPr>
          </a:p>
          <a:p>
            <a:pPr marL="0" lvl="0" indent="0" algn="l" rtl="0">
              <a:spcBef>
                <a:spcPts val="0"/>
              </a:spcBef>
              <a:spcAft>
                <a:spcPts val="0"/>
              </a:spcAft>
              <a:buNone/>
            </a:pPr>
            <a:endParaRPr sz="1900"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p:nvPr/>
        </p:nvSpPr>
        <p:spPr>
          <a:xfrm>
            <a:off x="1140900" y="1241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EXTRA </a:t>
            </a:r>
            <a:endParaRPr sz="3400" b="1">
              <a:solidFill>
                <a:schemeClr val="dk1"/>
              </a:solidFill>
              <a:latin typeface="Oswald"/>
              <a:ea typeface="Oswald"/>
              <a:cs typeface="Oswald"/>
              <a:sym typeface="Oswald"/>
            </a:endParaRPr>
          </a:p>
        </p:txBody>
      </p:sp>
      <p:pic>
        <p:nvPicPr>
          <p:cNvPr id="168" name="Google Shape;168;p29"/>
          <p:cNvPicPr preferRelativeResize="0"/>
          <p:nvPr/>
        </p:nvPicPr>
        <p:blipFill>
          <a:blip r:embed="rId3">
            <a:alphaModFix/>
          </a:blip>
          <a:stretch>
            <a:fillRect/>
          </a:stretch>
        </p:blipFill>
        <p:spPr>
          <a:xfrm>
            <a:off x="1213950" y="897100"/>
            <a:ext cx="6507624" cy="399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p:nvPr/>
        </p:nvSpPr>
        <p:spPr>
          <a:xfrm>
            <a:off x="845400" y="1199775"/>
            <a:ext cx="74532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t>Medio físico en el que se sitúan los cuerpos y los movimientos</a:t>
            </a:r>
            <a:r>
              <a:rPr lang="es" sz="1900">
                <a:solidFill>
                  <a:schemeClr val="dk1"/>
                </a:solidFill>
                <a:latin typeface="Verdana"/>
                <a:ea typeface="Verdana"/>
                <a:cs typeface="Verdana"/>
                <a:sym typeface="Verdana"/>
              </a:rPr>
              <a:t>.</a:t>
            </a:r>
            <a:endParaRPr sz="1900">
              <a:solidFill>
                <a:schemeClr val="dk1"/>
              </a:solidFill>
              <a:latin typeface="Verdana"/>
              <a:ea typeface="Verdana"/>
              <a:cs typeface="Verdana"/>
              <a:sym typeface="Verdana"/>
            </a:endParaRPr>
          </a:p>
        </p:txBody>
      </p:sp>
      <p:sp>
        <p:nvSpPr>
          <p:cNvPr id="174" name="Google Shape;174;p30"/>
          <p:cNvSpPr txBox="1"/>
          <p:nvPr/>
        </p:nvSpPr>
        <p:spPr>
          <a:xfrm>
            <a:off x="1140900" y="2635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ESPACIO  </a:t>
            </a:r>
            <a:endParaRPr sz="3400" b="1">
              <a:solidFill>
                <a:schemeClr val="dk1"/>
              </a:solidFill>
              <a:latin typeface="Oswald"/>
              <a:ea typeface="Oswald"/>
              <a:cs typeface="Oswald"/>
              <a:sym typeface="Oswald"/>
            </a:endParaRPr>
          </a:p>
        </p:txBody>
      </p:sp>
      <p:pic>
        <p:nvPicPr>
          <p:cNvPr id="175" name="Google Shape;175;p30"/>
          <p:cNvPicPr preferRelativeResize="0"/>
          <p:nvPr/>
        </p:nvPicPr>
        <p:blipFill>
          <a:blip r:embed="rId3">
            <a:alphaModFix/>
          </a:blip>
          <a:stretch>
            <a:fillRect/>
          </a:stretch>
        </p:blipFill>
        <p:spPr>
          <a:xfrm>
            <a:off x="550200" y="2571750"/>
            <a:ext cx="4454849" cy="1909226"/>
          </a:xfrm>
          <a:prstGeom prst="rect">
            <a:avLst/>
          </a:prstGeom>
          <a:noFill/>
          <a:ln>
            <a:noFill/>
          </a:ln>
        </p:spPr>
      </p:pic>
      <p:pic>
        <p:nvPicPr>
          <p:cNvPr id="176" name="Google Shape;176;p30"/>
          <p:cNvPicPr preferRelativeResize="0"/>
          <p:nvPr/>
        </p:nvPicPr>
        <p:blipFill>
          <a:blip r:embed="rId4">
            <a:alphaModFix/>
          </a:blip>
          <a:stretch>
            <a:fillRect/>
          </a:stretch>
        </p:blipFill>
        <p:spPr>
          <a:xfrm>
            <a:off x="5291100" y="2389524"/>
            <a:ext cx="3346300" cy="209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p:nvPr/>
        </p:nvSpPr>
        <p:spPr>
          <a:xfrm>
            <a:off x="845400" y="1192425"/>
            <a:ext cx="74532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dirty="0"/>
              <a:t>El almacenamiento de datos consumidos para realizar una tarea determinada.</a:t>
            </a:r>
            <a:endParaRPr sz="1900" b="1" dirty="0"/>
          </a:p>
        </p:txBody>
      </p:sp>
      <p:pic>
        <p:nvPicPr>
          <p:cNvPr id="182" name="Google Shape;182;p31"/>
          <p:cNvPicPr preferRelativeResize="0"/>
          <p:nvPr/>
        </p:nvPicPr>
        <p:blipFill>
          <a:blip r:embed="rId3">
            <a:alphaModFix/>
          </a:blip>
          <a:stretch>
            <a:fillRect/>
          </a:stretch>
        </p:blipFill>
        <p:spPr>
          <a:xfrm>
            <a:off x="845400" y="2250750"/>
            <a:ext cx="1987651" cy="1987651"/>
          </a:xfrm>
          <a:prstGeom prst="rect">
            <a:avLst/>
          </a:prstGeom>
          <a:noFill/>
          <a:ln>
            <a:noFill/>
          </a:ln>
        </p:spPr>
      </p:pic>
      <p:pic>
        <p:nvPicPr>
          <p:cNvPr id="183" name="Google Shape;183;p31"/>
          <p:cNvPicPr preferRelativeResize="0"/>
          <p:nvPr/>
        </p:nvPicPr>
        <p:blipFill>
          <a:blip r:embed="rId4">
            <a:alphaModFix/>
          </a:blip>
          <a:stretch>
            <a:fillRect/>
          </a:stretch>
        </p:blipFill>
        <p:spPr>
          <a:xfrm rot="-5400000">
            <a:off x="3111800" y="2587475"/>
            <a:ext cx="2920400" cy="1314200"/>
          </a:xfrm>
          <a:prstGeom prst="rect">
            <a:avLst/>
          </a:prstGeom>
          <a:noFill/>
          <a:ln>
            <a:noFill/>
          </a:ln>
        </p:spPr>
      </p:pic>
      <p:pic>
        <p:nvPicPr>
          <p:cNvPr id="184" name="Google Shape;184;p31"/>
          <p:cNvPicPr preferRelativeResize="0"/>
          <p:nvPr/>
        </p:nvPicPr>
        <p:blipFill>
          <a:blip r:embed="rId5">
            <a:alphaModFix/>
          </a:blip>
          <a:stretch>
            <a:fillRect/>
          </a:stretch>
        </p:blipFill>
        <p:spPr>
          <a:xfrm>
            <a:off x="6799450" y="2250750"/>
            <a:ext cx="1549472" cy="1987650"/>
          </a:xfrm>
          <a:prstGeom prst="rect">
            <a:avLst/>
          </a:prstGeom>
          <a:noFill/>
          <a:ln>
            <a:noFill/>
          </a:ln>
        </p:spPr>
      </p:pic>
      <p:sp>
        <p:nvSpPr>
          <p:cNvPr id="185" name="Google Shape;185;p31"/>
          <p:cNvSpPr txBox="1"/>
          <p:nvPr/>
        </p:nvSpPr>
        <p:spPr>
          <a:xfrm>
            <a:off x="1140900" y="2635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ESPACIO  </a:t>
            </a:r>
            <a:endParaRPr sz="3400" b="1">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29800" y="1567050"/>
            <a:ext cx="7484400" cy="1844400"/>
          </a:xfrm>
          <a:prstGeom prst="rect">
            <a:avLst/>
          </a:prstGeom>
        </p:spPr>
        <p:txBody>
          <a:bodyPr spcFirstLastPara="1" wrap="square" lIns="91425" tIns="91425" rIns="91425" bIns="91425" anchor="ctr" anchorCtr="0">
            <a:normAutofit fontScale="90000"/>
          </a:bodyPr>
          <a:lstStyle/>
          <a:p>
            <a:pPr marL="457200" lvl="0" indent="-365760" algn="l" rtl="0">
              <a:spcBef>
                <a:spcPts val="0"/>
              </a:spcBef>
              <a:spcAft>
                <a:spcPts val="0"/>
              </a:spcAft>
              <a:buSzPct val="100000"/>
              <a:buFont typeface="Comfortaa"/>
              <a:buAutoNum type="arabicPeriod"/>
            </a:pPr>
            <a:r>
              <a:rPr lang="es" sz="2400" b="1">
                <a:latin typeface="Comfortaa"/>
                <a:ea typeface="Comfortaa"/>
                <a:cs typeface="Comfortaa"/>
                <a:sym typeface="Comfortaa"/>
              </a:rPr>
              <a:t>Compensación espacio tiempo (definición general)</a:t>
            </a:r>
            <a:endParaRPr sz="2400" b="1">
              <a:latin typeface="Comfortaa"/>
              <a:ea typeface="Comfortaa"/>
              <a:cs typeface="Comfortaa"/>
              <a:sym typeface="Comfortaa"/>
            </a:endParaRPr>
          </a:p>
          <a:p>
            <a:pPr marL="457200" lvl="0" indent="-365760" algn="l" rtl="0">
              <a:spcBef>
                <a:spcPts val="0"/>
              </a:spcBef>
              <a:spcAft>
                <a:spcPts val="0"/>
              </a:spcAft>
              <a:buSzPct val="100000"/>
              <a:buFont typeface="Comfortaa"/>
              <a:buAutoNum type="arabicPeriod"/>
            </a:pPr>
            <a:r>
              <a:rPr lang="es" sz="2400" b="1">
                <a:latin typeface="Comfortaa"/>
                <a:ea typeface="Comfortaa"/>
                <a:cs typeface="Comfortaa"/>
                <a:sym typeface="Comfortaa"/>
              </a:rPr>
              <a:t>Pasos de complejidad</a:t>
            </a:r>
            <a:endParaRPr sz="2400" b="1">
              <a:latin typeface="Comfortaa"/>
              <a:ea typeface="Comfortaa"/>
              <a:cs typeface="Comfortaa"/>
              <a:sym typeface="Comfortaa"/>
            </a:endParaRPr>
          </a:p>
          <a:p>
            <a:pPr marL="457200" lvl="0" indent="-365760" algn="l" rtl="0">
              <a:spcBef>
                <a:spcPts val="0"/>
              </a:spcBef>
              <a:spcAft>
                <a:spcPts val="0"/>
              </a:spcAft>
              <a:buSzPct val="100000"/>
              <a:buFont typeface="Comfortaa"/>
              <a:buAutoNum type="arabicPeriod"/>
            </a:pPr>
            <a:r>
              <a:rPr lang="es" sz="2400" b="1">
                <a:latin typeface="Comfortaa"/>
                <a:ea typeface="Comfortaa"/>
                <a:cs typeface="Comfortaa"/>
                <a:sym typeface="Comfortaa"/>
              </a:rPr>
              <a:t>Compensación temporal (definición y ejemplo)</a:t>
            </a:r>
            <a:endParaRPr sz="2400" b="1">
              <a:latin typeface="Comfortaa"/>
              <a:ea typeface="Comfortaa"/>
              <a:cs typeface="Comfortaa"/>
              <a:sym typeface="Comfortaa"/>
            </a:endParaRPr>
          </a:p>
          <a:p>
            <a:pPr marL="457200" lvl="0" indent="-365760" algn="l" rtl="0">
              <a:spcBef>
                <a:spcPts val="0"/>
              </a:spcBef>
              <a:spcAft>
                <a:spcPts val="0"/>
              </a:spcAft>
              <a:buSzPct val="100000"/>
              <a:buFont typeface="Comfortaa"/>
              <a:buAutoNum type="arabicPeriod"/>
            </a:pPr>
            <a:r>
              <a:rPr lang="es" sz="2400" b="1">
                <a:latin typeface="Comfortaa"/>
                <a:ea typeface="Comfortaa"/>
                <a:cs typeface="Comfortaa"/>
                <a:sym typeface="Comfortaa"/>
              </a:rPr>
              <a:t>Compensación espacial (definición y ejemplo.)</a:t>
            </a:r>
            <a:endParaRPr sz="2400" b="1">
              <a:latin typeface="Comfortaa"/>
              <a:ea typeface="Comfortaa"/>
              <a:cs typeface="Comfortaa"/>
              <a:sym typeface="Comfortaa"/>
            </a:endParaRPr>
          </a:p>
        </p:txBody>
      </p:sp>
      <p:sp>
        <p:nvSpPr>
          <p:cNvPr id="67" name="Google Shape;67;p14"/>
          <p:cNvSpPr txBox="1"/>
          <p:nvPr/>
        </p:nvSpPr>
        <p:spPr>
          <a:xfrm>
            <a:off x="3447750" y="389825"/>
            <a:ext cx="2248500" cy="6264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ÍNDICE:</a:t>
            </a:r>
            <a:endParaRPr sz="3400" b="1">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p:nvPr/>
        </p:nvSpPr>
        <p:spPr>
          <a:xfrm>
            <a:off x="294675" y="1770638"/>
            <a:ext cx="64335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dirty="0"/>
              <a:t>Memoria que utiliza un programa para su ejecución a costa de perder tiempo.</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s" sz="1900" b="1" dirty="0"/>
              <a:t>La eficiencia en memoria de un algoritmo es el espacio en memoria que ocupan todas las</a:t>
            </a:r>
            <a:r>
              <a:rPr lang="es" sz="1900" b="1" dirty="0">
                <a:solidFill>
                  <a:schemeClr val="tx1"/>
                </a:solidFill>
              </a:rPr>
              <a:t> </a:t>
            </a:r>
            <a:r>
              <a:rPr lang="es" sz="1900" b="1" dirty="0">
                <a:solidFill>
                  <a:schemeClr val="tx1"/>
                </a:solidFill>
                <a:uFill>
                  <a:noFill/>
                </a:uFill>
                <a:hlinkClick r:id="rId3">
                  <a:extLst>
                    <a:ext uri="{A12FA001-AC4F-418D-AE19-62706E023703}">
                      <ahyp:hlinkClr xmlns:ahyp="http://schemas.microsoft.com/office/drawing/2018/hyperlinkcolor" val="tx"/>
                    </a:ext>
                  </a:extLst>
                </a:hlinkClick>
              </a:rPr>
              <a:t>variables</a:t>
            </a:r>
            <a:r>
              <a:rPr lang="es" sz="1900" b="1" dirty="0">
                <a:solidFill>
                  <a:schemeClr val="tx1"/>
                </a:solidFill>
              </a:rPr>
              <a:t> </a:t>
            </a:r>
            <a:r>
              <a:rPr lang="es" sz="1900" b="1" dirty="0"/>
              <a:t>del mismo algoritmo.</a:t>
            </a:r>
            <a:endParaRPr sz="1900" b="1" dirty="0"/>
          </a:p>
          <a:p>
            <a:pPr marL="0" lvl="0" indent="0" algn="l" rtl="0">
              <a:spcBef>
                <a:spcPts val="0"/>
              </a:spcBef>
              <a:spcAft>
                <a:spcPts val="0"/>
              </a:spcAft>
              <a:buNone/>
            </a:pPr>
            <a:endParaRPr sz="1900" b="1" dirty="0"/>
          </a:p>
        </p:txBody>
      </p:sp>
      <p:sp>
        <p:nvSpPr>
          <p:cNvPr id="191" name="Google Shape;191;p32"/>
          <p:cNvSpPr txBox="1"/>
          <p:nvPr/>
        </p:nvSpPr>
        <p:spPr>
          <a:xfrm>
            <a:off x="1140900" y="2635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ESPACIO  </a:t>
            </a:r>
            <a:endParaRPr sz="3400" b="1">
              <a:solidFill>
                <a:schemeClr val="dk1"/>
              </a:solidFill>
              <a:latin typeface="Oswald"/>
              <a:ea typeface="Oswald"/>
              <a:cs typeface="Oswald"/>
              <a:sym typeface="Oswald"/>
            </a:endParaRPr>
          </a:p>
        </p:txBody>
      </p:sp>
      <p:pic>
        <p:nvPicPr>
          <p:cNvPr id="192" name="Google Shape;192;p32"/>
          <p:cNvPicPr preferRelativeResize="0"/>
          <p:nvPr/>
        </p:nvPicPr>
        <p:blipFill>
          <a:blip r:embed="rId4">
            <a:alphaModFix/>
          </a:blip>
          <a:stretch>
            <a:fillRect/>
          </a:stretch>
        </p:blipFill>
        <p:spPr>
          <a:xfrm>
            <a:off x="6728175" y="1872487"/>
            <a:ext cx="2028349" cy="202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p:nvPr/>
        </p:nvSpPr>
        <p:spPr>
          <a:xfrm>
            <a:off x="1140900" y="250950"/>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200" b="1" dirty="0">
                <a:solidFill>
                  <a:schemeClr val="dk1"/>
                </a:solidFill>
                <a:latin typeface="Oswald"/>
                <a:ea typeface="Oswald"/>
                <a:cs typeface="Oswald"/>
                <a:sym typeface="Oswald"/>
              </a:rPr>
              <a:t>EJEMPLO DE COMPENSACIÓN ESPACIO  </a:t>
            </a:r>
            <a:endParaRPr sz="3200" b="1" dirty="0">
              <a:solidFill>
                <a:schemeClr val="dk1"/>
              </a:solidFill>
              <a:latin typeface="Oswald"/>
              <a:ea typeface="Oswald"/>
              <a:cs typeface="Oswald"/>
              <a:sym typeface="Oswald"/>
            </a:endParaRPr>
          </a:p>
        </p:txBody>
      </p:sp>
      <p:pic>
        <p:nvPicPr>
          <p:cNvPr id="198" name="Google Shape;198;p33"/>
          <p:cNvPicPr preferRelativeResize="0"/>
          <p:nvPr/>
        </p:nvPicPr>
        <p:blipFill>
          <a:blip r:embed="rId3">
            <a:alphaModFix/>
          </a:blip>
          <a:stretch>
            <a:fillRect/>
          </a:stretch>
        </p:blipFill>
        <p:spPr>
          <a:xfrm>
            <a:off x="3789425" y="2996076"/>
            <a:ext cx="1565149" cy="1565125"/>
          </a:xfrm>
          <a:prstGeom prst="rect">
            <a:avLst/>
          </a:prstGeom>
          <a:noFill/>
          <a:ln>
            <a:noFill/>
          </a:ln>
        </p:spPr>
      </p:pic>
      <p:pic>
        <p:nvPicPr>
          <p:cNvPr id="199" name="Google Shape;199;p33"/>
          <p:cNvPicPr preferRelativeResize="0"/>
          <p:nvPr/>
        </p:nvPicPr>
        <p:blipFill>
          <a:blip r:embed="rId4">
            <a:alphaModFix/>
          </a:blip>
          <a:stretch>
            <a:fillRect/>
          </a:stretch>
        </p:blipFill>
        <p:spPr>
          <a:xfrm>
            <a:off x="900275" y="2796825"/>
            <a:ext cx="1764375" cy="1764375"/>
          </a:xfrm>
          <a:prstGeom prst="rect">
            <a:avLst/>
          </a:prstGeom>
          <a:noFill/>
          <a:ln>
            <a:noFill/>
          </a:ln>
        </p:spPr>
      </p:pic>
      <p:sp>
        <p:nvSpPr>
          <p:cNvPr id="200" name="Google Shape;200;p33"/>
          <p:cNvSpPr txBox="1"/>
          <p:nvPr/>
        </p:nvSpPr>
        <p:spPr>
          <a:xfrm>
            <a:off x="900275" y="966675"/>
            <a:ext cx="7372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dirty="0">
                <a:solidFill>
                  <a:schemeClr val="dk1"/>
                </a:solidFill>
              </a:rPr>
              <a:t>Algunas veces es posible reducir la compensación temporal incrementando la compensación espacial.</a:t>
            </a:r>
            <a:endParaRPr sz="1900" b="1" dirty="0">
              <a:solidFill>
                <a:schemeClr val="dk1"/>
              </a:solidFill>
            </a:endParaRPr>
          </a:p>
          <a:p>
            <a:pPr marL="0" lvl="0" indent="0" algn="l" rtl="0">
              <a:spcBef>
                <a:spcPts val="0"/>
              </a:spcBef>
              <a:spcAft>
                <a:spcPts val="0"/>
              </a:spcAft>
              <a:buNone/>
            </a:pPr>
            <a:endParaRPr sz="1900" b="1" dirty="0">
              <a:solidFill>
                <a:schemeClr val="dk1"/>
              </a:solidFill>
            </a:endParaRPr>
          </a:p>
          <a:p>
            <a:pPr marL="0" lvl="0" indent="0" algn="l" rtl="0">
              <a:spcBef>
                <a:spcPts val="0"/>
              </a:spcBef>
              <a:spcAft>
                <a:spcPts val="0"/>
              </a:spcAft>
              <a:buNone/>
            </a:pPr>
            <a:r>
              <a:rPr lang="es" sz="1900" b="1" dirty="0">
                <a:solidFill>
                  <a:schemeClr val="dk1"/>
                </a:solidFill>
              </a:rPr>
              <a:t>O(1)                  O(n)</a:t>
            </a:r>
            <a:endParaRPr dirty="0"/>
          </a:p>
        </p:txBody>
      </p:sp>
      <p:pic>
        <p:nvPicPr>
          <p:cNvPr id="201" name="Google Shape;201;p33"/>
          <p:cNvPicPr preferRelativeResize="0"/>
          <p:nvPr/>
        </p:nvPicPr>
        <p:blipFill>
          <a:blip r:embed="rId5">
            <a:alphaModFix/>
          </a:blip>
          <a:stretch>
            <a:fillRect/>
          </a:stretch>
        </p:blipFill>
        <p:spPr>
          <a:xfrm>
            <a:off x="6160725" y="3185187"/>
            <a:ext cx="2111750" cy="118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p:nvPr/>
        </p:nvSpPr>
        <p:spPr>
          <a:xfrm>
            <a:off x="483750" y="1376672"/>
            <a:ext cx="8176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dirty="0">
                <a:solidFill>
                  <a:schemeClr val="dk1"/>
                </a:solidFill>
                <a:uFill>
                  <a:noFill/>
                </a:uFill>
                <a:hlinkClick r:id="rId3">
                  <a:extLst>
                    <a:ext uri="{A12FA001-AC4F-418D-AE19-62706E023703}">
                      <ahyp:hlinkClr xmlns:ahyp="http://schemas.microsoft.com/office/drawing/2018/hyperlinkcolor" val="tx"/>
                    </a:ext>
                  </a:extLst>
                </a:hlinkClick>
              </a:rPr>
              <a:t>untitled (uoc.gitlab.io)</a:t>
            </a:r>
            <a:endParaRPr sz="1500" b="1" dirty="0">
              <a:solidFill>
                <a:schemeClr val="dk1"/>
              </a:solidFill>
            </a:endParaRPr>
          </a:p>
          <a:p>
            <a:pPr marL="0" lvl="0" indent="0" algn="l" rtl="0">
              <a:spcBef>
                <a:spcPts val="0"/>
              </a:spcBef>
              <a:spcAft>
                <a:spcPts val="0"/>
              </a:spcAft>
              <a:buNone/>
            </a:pPr>
            <a:r>
              <a:rPr lang="es" sz="1500" b="1" dirty="0">
                <a:solidFill>
                  <a:schemeClr val="dk1"/>
                </a:solidFill>
                <a:uFill>
                  <a:noFill/>
                </a:uFill>
                <a:hlinkClick r:id="rId4">
                  <a:extLst>
                    <a:ext uri="{A12FA001-AC4F-418D-AE19-62706E023703}">
                      <ahyp:hlinkClr xmlns:ahyp="http://schemas.microsoft.com/office/drawing/2018/hyperlinkcolor" val="tx"/>
                    </a:ext>
                  </a:extLst>
                </a:hlinkClick>
              </a:rPr>
              <a:t>COMPLEJIDAD ALGORÍTMICA (uva.es)</a:t>
            </a:r>
            <a:endParaRPr sz="1500" b="1" dirty="0">
              <a:solidFill>
                <a:schemeClr val="dk1"/>
              </a:solidFill>
            </a:endParaRPr>
          </a:p>
          <a:p>
            <a:pPr marL="0" lvl="0" indent="0" algn="l" rtl="0">
              <a:spcBef>
                <a:spcPts val="0"/>
              </a:spcBef>
              <a:spcAft>
                <a:spcPts val="0"/>
              </a:spcAft>
              <a:buNone/>
            </a:pPr>
            <a:r>
              <a:rPr lang="es" sz="1500" b="1" dirty="0">
                <a:solidFill>
                  <a:schemeClr val="dk1"/>
                </a:solidFill>
                <a:uFill>
                  <a:noFill/>
                </a:uFill>
                <a:hlinkClick r:id="rId5">
                  <a:extLst>
                    <a:ext uri="{A12FA001-AC4F-418D-AE19-62706E023703}">
                      <ahyp:hlinkClr xmlns:ahyp="http://schemas.microsoft.com/office/drawing/2018/hyperlinkcolor" val="tx"/>
                    </a:ext>
                  </a:extLst>
                </a:hlinkClick>
              </a:rPr>
              <a:t>Complejidad temporal - Wikipedia, la enciclopedia libre</a:t>
            </a:r>
            <a:endParaRPr sz="1500" b="1" dirty="0">
              <a:solidFill>
                <a:schemeClr val="dk1"/>
              </a:solidFill>
            </a:endParaRPr>
          </a:p>
          <a:p>
            <a:pPr marL="0" lvl="0" indent="0" algn="l" rtl="0">
              <a:spcBef>
                <a:spcPts val="0"/>
              </a:spcBef>
              <a:spcAft>
                <a:spcPts val="0"/>
              </a:spcAft>
              <a:buNone/>
            </a:pPr>
            <a:r>
              <a:rPr lang="es" sz="1500" b="1" dirty="0">
                <a:solidFill>
                  <a:schemeClr val="dk1"/>
                </a:solidFill>
              </a:rPr>
              <a:t>Singhal, A. (febrero de 2021). Obtener lo mejor de ambos mundos: compensaciones espacio-temporales en algoritmos.. 31 de julio de 2021, de hebergementwebs Sitio web: </a:t>
            </a:r>
            <a:r>
              <a:rPr lang="es" sz="1500" b="1" dirty="0">
                <a:solidFill>
                  <a:schemeClr val="dk1"/>
                </a:solidFill>
                <a:uFill>
                  <a:noFill/>
                </a:uFill>
                <a:hlinkClick r:id="rId6">
                  <a:extLst>
                    <a:ext uri="{A12FA001-AC4F-418D-AE19-62706E023703}">
                      <ahyp:hlinkClr xmlns:ahyp="http://schemas.microsoft.com/office/drawing/2018/hyperlinkcolor" val="tx"/>
                    </a:ext>
                  </a:extLst>
                </a:hlinkClick>
              </a:rPr>
              <a:t>https://www.hebergementwebs.com/noticias/obtener-lo-mejor-de-ambos-mundos-compensaciones-espacio-temporales-en-algoritmos</a:t>
            </a:r>
            <a:endParaRPr sz="1500" b="1" dirty="0">
              <a:solidFill>
                <a:schemeClr val="dk1"/>
              </a:solidFill>
            </a:endParaRPr>
          </a:p>
          <a:p>
            <a:pPr marL="0" lvl="0" indent="0" algn="l" rtl="0">
              <a:spcBef>
                <a:spcPts val="0"/>
              </a:spcBef>
              <a:spcAft>
                <a:spcPts val="0"/>
              </a:spcAft>
              <a:buNone/>
            </a:pPr>
            <a:r>
              <a:rPr lang="es" sz="1500" b="1" dirty="0">
                <a:solidFill>
                  <a:schemeClr val="dk1"/>
                </a:solidFill>
                <a:uFill>
                  <a:noFill/>
                </a:uFill>
                <a:hlinkClick r:id="rId7">
                  <a:extLst>
                    <a:ext uri="{A12FA001-AC4F-418D-AE19-62706E023703}">
                      <ahyp:hlinkClr xmlns:ahyp="http://schemas.microsoft.com/office/drawing/2018/hyperlinkcolor" val="tx"/>
                    </a:ext>
                  </a:extLst>
                </a:hlinkClick>
              </a:rPr>
              <a:t>Teoría De La Complejidad Algoritmica (slideshare.net)</a:t>
            </a:r>
            <a:endParaRPr sz="1500" b="1" dirty="0">
              <a:solidFill>
                <a:schemeClr val="dk1"/>
              </a:solidFill>
            </a:endParaRPr>
          </a:p>
          <a:p>
            <a:pPr marL="0" lvl="0" indent="0" algn="l" rtl="0">
              <a:spcBef>
                <a:spcPts val="0"/>
              </a:spcBef>
              <a:spcAft>
                <a:spcPts val="0"/>
              </a:spcAft>
              <a:buNone/>
            </a:pPr>
            <a:r>
              <a:rPr lang="es" sz="1500" b="1" dirty="0">
                <a:solidFill>
                  <a:schemeClr val="dk1"/>
                </a:solidFill>
                <a:uFill>
                  <a:noFill/>
                </a:uFill>
                <a:hlinkClick r:id="rId8">
                  <a:extLst>
                    <a:ext uri="{A12FA001-AC4F-418D-AE19-62706E023703}">
                      <ahyp:hlinkClr xmlns:ahyp="http://schemas.microsoft.com/office/drawing/2018/hyperlinkcolor" val="tx"/>
                    </a:ext>
                  </a:extLst>
                </a:hlinkClick>
              </a:rPr>
              <a:t>Microsoft PowerPoint - 2 Eficiencia.pptx (ugr.es)</a:t>
            </a:r>
            <a:endParaRPr sz="1500" b="1" dirty="0">
              <a:solidFill>
                <a:schemeClr val="dk1"/>
              </a:solidFill>
            </a:endParaRPr>
          </a:p>
          <a:p>
            <a:pPr marL="0" lvl="0" indent="0" algn="l" rtl="0">
              <a:spcBef>
                <a:spcPts val="0"/>
              </a:spcBef>
              <a:spcAft>
                <a:spcPts val="0"/>
              </a:spcAft>
              <a:buNone/>
            </a:pPr>
            <a:r>
              <a:rPr lang="es" sz="1500" b="1" dirty="0">
                <a:solidFill>
                  <a:schemeClr val="dk1"/>
                </a:solidFill>
              </a:rPr>
              <a:t>Oxford Léxico sitio web: https://www.lexico.com/es/definicion/espacio}</a:t>
            </a:r>
            <a:endParaRPr sz="1500" b="1" dirty="0">
              <a:solidFill>
                <a:schemeClr val="dk1"/>
              </a:solidFill>
            </a:endParaRPr>
          </a:p>
          <a:p>
            <a:pPr marL="0" lvl="0" indent="0" algn="l" rtl="0">
              <a:spcBef>
                <a:spcPts val="0"/>
              </a:spcBef>
              <a:spcAft>
                <a:spcPts val="0"/>
              </a:spcAft>
              <a:buNone/>
            </a:pPr>
            <a:r>
              <a:rPr lang="es" sz="1500" b="1" dirty="0">
                <a:solidFill>
                  <a:schemeClr val="dk1"/>
                </a:solidFill>
              </a:rPr>
              <a:t>file:///C:/Users/Lenovo/Downloads/Complejidad.pdf</a:t>
            </a:r>
            <a:endParaRPr sz="1500" b="1" dirty="0">
              <a:solidFill>
                <a:schemeClr val="dk1"/>
              </a:solidFill>
            </a:endParaRPr>
          </a:p>
          <a:p>
            <a:pPr marL="0" lvl="0" indent="0" algn="l" rtl="0">
              <a:spcBef>
                <a:spcPts val="0"/>
              </a:spcBef>
              <a:spcAft>
                <a:spcPts val="0"/>
              </a:spcAft>
              <a:buNone/>
            </a:pPr>
            <a:r>
              <a:rPr lang="es" sz="1500" b="1" dirty="0">
                <a:solidFill>
                  <a:schemeClr val="dk1"/>
                </a:solidFill>
                <a:uFill>
                  <a:noFill/>
                </a:uFill>
                <a:hlinkClick r:id="rId9">
                  <a:extLst>
                    <a:ext uri="{A12FA001-AC4F-418D-AE19-62706E023703}">
                      <ahyp:hlinkClr xmlns:ahyp="http://schemas.microsoft.com/office/drawing/2018/hyperlinkcolor" val="tx"/>
                    </a:ext>
                  </a:extLst>
                </a:hlinkClick>
              </a:rPr>
              <a:t>Teoría de la complejidad algorítmica - Monografias.com</a:t>
            </a:r>
            <a:endParaRPr sz="1500" b="1" dirty="0">
              <a:solidFill>
                <a:schemeClr val="dk1"/>
              </a:solidFill>
            </a:endParaRPr>
          </a:p>
        </p:txBody>
      </p:sp>
      <p:sp>
        <p:nvSpPr>
          <p:cNvPr id="207" name="Google Shape;207;p34"/>
          <p:cNvSpPr txBox="1"/>
          <p:nvPr/>
        </p:nvSpPr>
        <p:spPr>
          <a:xfrm>
            <a:off x="1242025"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BIBLIOGRAFÍA</a:t>
            </a:r>
            <a:endParaRPr sz="3400" b="1">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1140900" y="23842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ESPACIO TIEMPO </a:t>
            </a:r>
            <a:endParaRPr sz="3400" b="1">
              <a:solidFill>
                <a:schemeClr val="dk1"/>
              </a:solidFill>
              <a:latin typeface="Oswald"/>
              <a:ea typeface="Oswald"/>
              <a:cs typeface="Oswald"/>
              <a:sym typeface="Oswald"/>
            </a:endParaRPr>
          </a:p>
        </p:txBody>
      </p:sp>
      <p:sp>
        <p:nvSpPr>
          <p:cNvPr id="73" name="Google Shape;73;p15"/>
          <p:cNvSpPr txBox="1"/>
          <p:nvPr/>
        </p:nvSpPr>
        <p:spPr>
          <a:xfrm>
            <a:off x="443400" y="1140225"/>
            <a:ext cx="8257200" cy="316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s" sz="1900" b="1"/>
              <a:t>La compensación espacio-tiempo, también conocida como tiempo-memoria en informática es donde un algoritmo o programa intercambia un mayor uso del espacio con una disminución del tiempo, es decir, si un problema o algoritmo lleva mucho tiempo, la compensación espacio-tiempo permitiría usar más memoria para resolver el problema más rápido; si el problema se puede solucionar muy rápido, pero este requiere más memoria, lo que se necesita es dedicar más tiempo en su solución, permitiendo que este suceda en el espacio de memoria que se tiene.</a:t>
            </a:r>
            <a:endParaRPr sz="19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dirty="0">
                <a:solidFill>
                  <a:schemeClr val="dk1"/>
                </a:solidFill>
                <a:latin typeface="Oswald"/>
                <a:ea typeface="Oswald"/>
                <a:cs typeface="Oswald"/>
                <a:sym typeface="Oswald"/>
              </a:rPr>
              <a:t>PASOS DE COMPLEJIDAD</a:t>
            </a:r>
            <a:endParaRPr sz="3400" b="1" dirty="0">
              <a:solidFill>
                <a:schemeClr val="dk1"/>
              </a:solidFill>
              <a:latin typeface="Oswald"/>
              <a:ea typeface="Oswald"/>
              <a:cs typeface="Oswald"/>
              <a:sym typeface="Oswald"/>
            </a:endParaRPr>
          </a:p>
        </p:txBody>
      </p:sp>
      <p:sp>
        <p:nvSpPr>
          <p:cNvPr id="79" name="Google Shape;79;p16"/>
          <p:cNvSpPr txBox="1"/>
          <p:nvPr/>
        </p:nvSpPr>
        <p:spPr>
          <a:xfrm>
            <a:off x="765475" y="1044775"/>
            <a:ext cx="7708500" cy="34009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dirty="0"/>
              <a:t>1. Averiguar la función f(n) que caracteriza los recursos requeridos por un algoritmo en función de tamaño n de los datos a procesar. </a:t>
            </a:r>
            <a:endParaRPr sz="1900" b="1" dirty="0"/>
          </a:p>
          <a:p>
            <a:pPr marL="0" lvl="0" indent="0" algn="l" rtl="0">
              <a:spcBef>
                <a:spcPts val="0"/>
              </a:spcBef>
              <a:spcAft>
                <a:spcPts val="0"/>
              </a:spcAft>
              <a:buNone/>
            </a:pPr>
            <a:r>
              <a:rPr lang="es" sz="1900" b="1" dirty="0"/>
              <a:t>2. Dadas dos funciones f(n) y g(n) definir una relación de orden entre ellas que llamaremos complejidad y que nos dirá cuándo una función es más compleja que la otra o cuándo son equivalentes.</a:t>
            </a:r>
            <a:endParaRPr sz="1900" b="1" dirty="0"/>
          </a:p>
          <a:p>
            <a:pPr marL="0" lvl="0" indent="0" algn="l" rtl="0">
              <a:spcBef>
                <a:spcPts val="0"/>
              </a:spcBef>
              <a:spcAft>
                <a:spcPts val="0"/>
              </a:spcAft>
              <a:buNone/>
            </a:pPr>
            <a:r>
              <a:rPr lang="es" sz="1900" b="1" dirty="0"/>
              <a:t> 3. Seleccionar una serie de funciones de referencia para situaciones típicas. </a:t>
            </a:r>
            <a:endParaRPr sz="1900" b="1" dirty="0"/>
          </a:p>
          <a:p>
            <a:pPr marL="0" lvl="0" indent="0" algn="l" rtl="0">
              <a:spcBef>
                <a:spcPts val="0"/>
              </a:spcBef>
              <a:spcAft>
                <a:spcPts val="0"/>
              </a:spcAft>
              <a:buNone/>
            </a:pPr>
            <a:r>
              <a:rPr lang="es" sz="1900" b="1" dirty="0"/>
              <a:t>4. Definir conjuntos de funciones que llamaremos órdenes de complejidad.</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899750"/>
            <a:ext cx="8520600" cy="308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1900" b="1">
                <a:solidFill>
                  <a:srgbClr val="000000"/>
                </a:solidFill>
              </a:rPr>
              <a:t>Paso 1 – función característica.</a:t>
            </a:r>
            <a:endParaRPr sz="1900" b="1">
              <a:solidFill>
                <a:srgbClr val="000000"/>
              </a:solidFill>
            </a:endParaRPr>
          </a:p>
          <a:p>
            <a:pPr marL="0" lvl="0" indent="0" algn="ctr" rtl="0">
              <a:spcBef>
                <a:spcPts val="0"/>
              </a:spcBef>
              <a:spcAft>
                <a:spcPts val="0"/>
              </a:spcAft>
              <a:buNone/>
            </a:pPr>
            <a:endParaRPr sz="1900" b="1">
              <a:solidFill>
                <a:srgbClr val="000000"/>
              </a:solidFill>
            </a:endParaRPr>
          </a:p>
          <a:p>
            <a:pPr marL="0" lvl="0" indent="0" algn="ctr" rtl="0">
              <a:spcBef>
                <a:spcPts val="0"/>
              </a:spcBef>
              <a:spcAft>
                <a:spcPts val="0"/>
              </a:spcAft>
              <a:buNone/>
            </a:pPr>
            <a:r>
              <a:rPr lang="es" sz="1900" b="1">
                <a:solidFill>
                  <a:srgbClr val="000000"/>
                </a:solidFill>
              </a:rPr>
              <a:t>Decidimos cómo medir N.</a:t>
            </a:r>
            <a:endParaRPr sz="1900" b="1">
              <a:solidFill>
                <a:srgbClr val="000000"/>
              </a:solidFill>
            </a:endParaRPr>
          </a:p>
          <a:p>
            <a:pPr marL="0" lvl="0" indent="0" algn="ctr" rtl="0">
              <a:spcBef>
                <a:spcPts val="0"/>
              </a:spcBef>
              <a:spcAft>
                <a:spcPts val="0"/>
              </a:spcAft>
              <a:buNone/>
            </a:pPr>
            <a:r>
              <a:rPr lang="es" sz="1900" b="1">
                <a:solidFill>
                  <a:srgbClr val="000000"/>
                </a:solidFill>
              </a:rPr>
              <a:t>Decidimos el recurso que nos interesa</a:t>
            </a:r>
            <a:endParaRPr sz="1900" b="1">
              <a:solidFill>
                <a:srgbClr val="000000"/>
              </a:solidFill>
            </a:endParaRPr>
          </a:p>
          <a:p>
            <a:pPr marL="0" lvl="0" indent="0" algn="ctr" rtl="0">
              <a:spcBef>
                <a:spcPts val="0"/>
              </a:spcBef>
              <a:spcAft>
                <a:spcPts val="0"/>
              </a:spcAft>
              <a:buNone/>
            </a:pPr>
            <a:r>
              <a:rPr lang="es" sz="1900" b="1">
                <a:solidFill>
                  <a:srgbClr val="000000"/>
                </a:solidFill>
              </a:rPr>
              <a:t>tiempo de ejecución = f(N)</a:t>
            </a:r>
            <a:endParaRPr sz="1900" b="1">
              <a:solidFill>
                <a:srgbClr val="000000"/>
              </a:solidFill>
            </a:endParaRPr>
          </a:p>
          <a:p>
            <a:pPr marL="0" lvl="0" indent="0" algn="ctr" rtl="0">
              <a:spcBef>
                <a:spcPts val="0"/>
              </a:spcBef>
              <a:spcAft>
                <a:spcPts val="0"/>
              </a:spcAft>
              <a:buNone/>
            </a:pPr>
            <a:r>
              <a:rPr lang="es" sz="1900" b="1">
                <a:solidFill>
                  <a:srgbClr val="000000"/>
                </a:solidFill>
              </a:rPr>
              <a:t>memoria necesaria = f(N)</a:t>
            </a:r>
            <a:endParaRPr sz="1900" b="1">
              <a:solidFill>
                <a:srgbClr val="000000"/>
              </a:solidFill>
            </a:endParaRPr>
          </a:p>
          <a:p>
            <a:pPr marL="0" lvl="0" indent="0" algn="ctr" rtl="0">
              <a:spcBef>
                <a:spcPts val="0"/>
              </a:spcBef>
              <a:spcAft>
                <a:spcPts val="0"/>
              </a:spcAft>
              <a:buNone/>
            </a:pPr>
            <a:r>
              <a:rPr lang="es" sz="1900" b="1">
                <a:solidFill>
                  <a:srgbClr val="000000"/>
                </a:solidFill>
              </a:rPr>
              <a:t>A partir de aquí analizaremos f(n)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 sz="1900" b="1" dirty="0">
                <a:solidFill>
                  <a:srgbClr val="000000"/>
                </a:solidFill>
              </a:rPr>
              <a:t>Dadas dos funciones f(n) y g(n) diremos que f(n) es más compleja que g(n) cuando lim𝑛→∞ ( 𝑓(𝑛) 𝑔(𝑛) ) = ∞ </a:t>
            </a:r>
            <a:endParaRPr sz="1900" b="1" dirty="0">
              <a:solidFill>
                <a:srgbClr val="000000"/>
              </a:solidFill>
            </a:endParaRPr>
          </a:p>
          <a:p>
            <a:pPr marL="0" lvl="0" indent="0" algn="ctr" rtl="0">
              <a:spcBef>
                <a:spcPts val="0"/>
              </a:spcBef>
              <a:spcAft>
                <a:spcPts val="0"/>
              </a:spcAft>
              <a:buSzPts val="990"/>
              <a:buNone/>
            </a:pPr>
            <a:endParaRPr sz="1900" b="1" dirty="0">
              <a:solidFill>
                <a:srgbClr val="000000"/>
              </a:solidFill>
            </a:endParaRPr>
          </a:p>
          <a:p>
            <a:pPr marL="0" lvl="0" indent="0" algn="ctr" rtl="0">
              <a:spcBef>
                <a:spcPts val="0"/>
              </a:spcBef>
              <a:spcAft>
                <a:spcPts val="0"/>
              </a:spcAft>
              <a:buSzPts val="990"/>
              <a:buNone/>
            </a:pPr>
            <a:r>
              <a:rPr lang="es" sz="1900" b="1" dirty="0">
                <a:solidFill>
                  <a:srgbClr val="000000"/>
                </a:solidFill>
              </a:rPr>
              <a:t>Diremos que f(n) es menos compleja que g(n) cuando lim𝑛→∞ ( 𝑓(𝑛) 𝑔(𝑛) ) = 0  </a:t>
            </a:r>
            <a:endParaRPr sz="1900" b="1" dirty="0">
              <a:solidFill>
                <a:srgbClr val="000000"/>
              </a:solidFill>
            </a:endParaRPr>
          </a:p>
          <a:p>
            <a:pPr marL="0" lvl="0" indent="0" algn="ctr" rtl="0">
              <a:spcBef>
                <a:spcPts val="0"/>
              </a:spcBef>
              <a:spcAft>
                <a:spcPts val="0"/>
              </a:spcAft>
              <a:buSzPts val="990"/>
              <a:buNone/>
            </a:pPr>
            <a:endParaRPr sz="1900" b="1" dirty="0">
              <a:solidFill>
                <a:srgbClr val="000000"/>
              </a:solidFill>
            </a:endParaRPr>
          </a:p>
          <a:p>
            <a:pPr marL="0" lvl="0" indent="0" algn="ctr" rtl="0">
              <a:spcBef>
                <a:spcPts val="0"/>
              </a:spcBef>
              <a:spcAft>
                <a:spcPts val="0"/>
              </a:spcAft>
              <a:buSzPts val="990"/>
              <a:buNone/>
            </a:pPr>
            <a:r>
              <a:rPr lang="es" sz="1900" b="1" dirty="0">
                <a:solidFill>
                  <a:srgbClr val="000000"/>
                </a:solidFill>
              </a:rPr>
              <a:t>diremos que f(n) es equivalente a g(n) cuando lim𝑛→∞ ( 𝑓(𝑛) 𝑔(𝑛) ) = 𝐾</a:t>
            </a:r>
            <a:endParaRPr sz="1900" b="1" dirty="0">
              <a:solidFill>
                <a:srgbClr val="000000"/>
              </a:solidFill>
            </a:endParaRPr>
          </a:p>
          <a:p>
            <a:pPr marL="0" lvl="0" indent="0" algn="ctr" rtl="0">
              <a:spcBef>
                <a:spcPts val="0"/>
              </a:spcBef>
              <a:spcAft>
                <a:spcPts val="0"/>
              </a:spcAft>
              <a:buSzPts val="990"/>
              <a:buNone/>
            </a:pPr>
            <a:r>
              <a:rPr lang="es" sz="1900" b="1" dirty="0">
                <a:solidFill>
                  <a:srgbClr val="000000"/>
                </a:solidFill>
              </a:rPr>
              <a:t> </a:t>
            </a:r>
            <a:endParaRPr sz="1900" b="1" dirty="0">
              <a:solidFill>
                <a:srgbClr val="000000"/>
              </a:solidFill>
            </a:endParaRPr>
          </a:p>
          <a:p>
            <a:pPr marL="0" lvl="0" indent="0" algn="ctr" rtl="0">
              <a:spcBef>
                <a:spcPts val="0"/>
              </a:spcBef>
              <a:spcAft>
                <a:spcPts val="0"/>
              </a:spcAft>
              <a:buSzPts val="990"/>
              <a:buNone/>
            </a:pPr>
            <a:r>
              <a:rPr lang="es" sz="1900" b="1" dirty="0">
                <a:solidFill>
                  <a:srgbClr val="000000"/>
                </a:solidFill>
              </a:rPr>
              <a:t>siendo K ≠0 y K ≠∞</a:t>
            </a:r>
            <a:r>
              <a:rPr lang="es" sz="2440" dirty="0"/>
              <a:t> </a:t>
            </a:r>
            <a:endParaRPr sz="2440" dirty="0"/>
          </a:p>
        </p:txBody>
      </p:sp>
      <p:sp>
        <p:nvSpPr>
          <p:cNvPr id="90" name="Google Shape;90;p18"/>
          <p:cNvSpPr txBox="1"/>
          <p:nvPr/>
        </p:nvSpPr>
        <p:spPr>
          <a:xfrm>
            <a:off x="3061200" y="492875"/>
            <a:ext cx="30216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900" b="1"/>
              <a:t>Paso 2. Complejidad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527200" y="349150"/>
            <a:ext cx="4089600" cy="5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s" sz="1900" b="1">
                <a:solidFill>
                  <a:srgbClr val="000000"/>
                </a:solidFill>
              </a:rPr>
              <a:t>Paso 3. Función de referencia</a:t>
            </a:r>
            <a:endParaRPr sz="2040"/>
          </a:p>
        </p:txBody>
      </p:sp>
      <p:pic>
        <p:nvPicPr>
          <p:cNvPr id="96" name="Google Shape;96;p19"/>
          <p:cNvPicPr preferRelativeResize="0"/>
          <p:nvPr/>
        </p:nvPicPr>
        <p:blipFill>
          <a:blip r:embed="rId3">
            <a:alphaModFix/>
          </a:blip>
          <a:stretch>
            <a:fillRect/>
          </a:stretch>
        </p:blipFill>
        <p:spPr>
          <a:xfrm>
            <a:off x="2286000" y="1267400"/>
            <a:ext cx="4572000" cy="335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flipH="1">
            <a:off x="2146050" y="352360"/>
            <a:ext cx="4851900" cy="400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sz="1900" b="1">
                <a:solidFill>
                  <a:srgbClr val="000000"/>
                </a:solidFill>
              </a:rPr>
              <a:t>Paso 4. Orden de Complejidad</a:t>
            </a:r>
            <a:endParaRPr/>
          </a:p>
        </p:txBody>
      </p:sp>
      <p:pic>
        <p:nvPicPr>
          <p:cNvPr id="102" name="Google Shape;102;p20"/>
          <p:cNvPicPr preferRelativeResize="0"/>
          <p:nvPr/>
        </p:nvPicPr>
        <p:blipFill>
          <a:blip r:embed="rId3">
            <a:alphaModFix/>
          </a:blip>
          <a:stretch>
            <a:fillRect/>
          </a:stretch>
        </p:blipFill>
        <p:spPr>
          <a:xfrm>
            <a:off x="1007600" y="859975"/>
            <a:ext cx="7307026" cy="4013974"/>
          </a:xfrm>
          <a:prstGeom prst="rect">
            <a:avLst/>
          </a:prstGeom>
          <a:noFill/>
          <a:ln>
            <a:noFill/>
          </a:ln>
        </p:spPr>
      </p:pic>
      <p:sp>
        <p:nvSpPr>
          <p:cNvPr id="103" name="Google Shape;103;p20"/>
          <p:cNvSpPr txBox="1"/>
          <p:nvPr/>
        </p:nvSpPr>
        <p:spPr>
          <a:xfrm>
            <a:off x="8516075" y="1680950"/>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347600" y="1242600"/>
            <a:ext cx="57438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900" b="1">
                <a:solidFill>
                  <a:schemeClr val="dk1"/>
                </a:solidFill>
              </a:rPr>
              <a:t>Nos ayuda a conocer el tiempo de ejecución de un programa.</a:t>
            </a:r>
            <a:endParaRPr sz="1900" b="1">
              <a:solidFill>
                <a:schemeClr val="dk1"/>
              </a:solidFill>
            </a:endParaRPr>
          </a:p>
          <a:p>
            <a:pPr marL="0" lvl="0" indent="0" algn="l" rtl="0">
              <a:spcBef>
                <a:spcPts val="0"/>
              </a:spcBef>
              <a:spcAft>
                <a:spcPts val="0"/>
              </a:spcAft>
              <a:buNone/>
            </a:pPr>
            <a:r>
              <a:rPr lang="es" sz="1900" b="1">
                <a:solidFill>
                  <a:schemeClr val="dk1"/>
                </a:solidFill>
              </a:rPr>
              <a:t>Mide el número de unidades de tiempo que necesita un algoritmo (o una simple sentencia) para resolver un problema.</a:t>
            </a:r>
            <a:endParaRPr sz="1900" b="1">
              <a:solidFill>
                <a:schemeClr val="dk1"/>
              </a:solidFill>
            </a:endParaRPr>
          </a:p>
          <a:p>
            <a:pPr marL="0" lvl="0" indent="0" algn="l" rtl="0">
              <a:spcBef>
                <a:spcPts val="0"/>
              </a:spcBef>
              <a:spcAft>
                <a:spcPts val="0"/>
              </a:spcAft>
              <a:buNone/>
            </a:pPr>
            <a:r>
              <a:rPr lang="es" sz="1900" b="1">
                <a:solidFill>
                  <a:schemeClr val="dk1"/>
                </a:solidFill>
              </a:rPr>
              <a:t>El tiempo requerido está en función del tamaño de los datos (N) y se denota como </a:t>
            </a:r>
            <a:r>
              <a:rPr lang="es" sz="2200" b="1">
                <a:solidFill>
                  <a:schemeClr val="dk1"/>
                </a:solidFill>
              </a:rPr>
              <a:t>T(N)</a:t>
            </a:r>
            <a:endParaRPr sz="2200" b="1">
              <a:solidFill>
                <a:schemeClr val="dk1"/>
              </a:solidFill>
            </a:endParaRPr>
          </a:p>
          <a:p>
            <a:pPr marL="0" lvl="0" indent="0" algn="l" rtl="0">
              <a:spcBef>
                <a:spcPts val="0"/>
              </a:spcBef>
              <a:spcAft>
                <a:spcPts val="0"/>
              </a:spcAft>
              <a:buNone/>
            </a:pPr>
            <a:endParaRPr sz="1700" b="1">
              <a:solidFill>
                <a:schemeClr val="dk1"/>
              </a:solidFill>
            </a:endParaRPr>
          </a:p>
        </p:txBody>
      </p:sp>
      <p:pic>
        <p:nvPicPr>
          <p:cNvPr id="109" name="Google Shape;109;p21"/>
          <p:cNvPicPr preferRelativeResize="0"/>
          <p:nvPr/>
        </p:nvPicPr>
        <p:blipFill rotWithShape="1">
          <a:blip r:embed="rId3">
            <a:alphaModFix/>
          </a:blip>
          <a:srcRect l="21205" r="21730"/>
          <a:stretch/>
        </p:blipFill>
        <p:spPr>
          <a:xfrm>
            <a:off x="6687825" y="913225"/>
            <a:ext cx="1866600" cy="1820700"/>
          </a:xfrm>
          <a:prstGeom prst="ellipse">
            <a:avLst/>
          </a:prstGeom>
          <a:noFill/>
          <a:ln>
            <a:noFill/>
          </a:ln>
        </p:spPr>
      </p:pic>
      <p:pic>
        <p:nvPicPr>
          <p:cNvPr id="110" name="Google Shape;110;p21"/>
          <p:cNvPicPr preferRelativeResize="0"/>
          <p:nvPr/>
        </p:nvPicPr>
        <p:blipFill rotWithShape="1">
          <a:blip r:embed="rId4">
            <a:alphaModFix/>
          </a:blip>
          <a:srcRect l="24469" t="10835" r="23687" b="16637"/>
          <a:stretch/>
        </p:blipFill>
        <p:spPr>
          <a:xfrm>
            <a:off x="6204425" y="2390450"/>
            <a:ext cx="1866600" cy="1554325"/>
          </a:xfrm>
          <a:prstGeom prst="rect">
            <a:avLst/>
          </a:prstGeom>
          <a:noFill/>
          <a:ln>
            <a:noFill/>
          </a:ln>
        </p:spPr>
      </p:pic>
      <p:sp>
        <p:nvSpPr>
          <p:cNvPr id="111" name="Google Shape;111;p21"/>
          <p:cNvSpPr txBox="1"/>
          <p:nvPr/>
        </p:nvSpPr>
        <p:spPr>
          <a:xfrm>
            <a:off x="1140900" y="200375"/>
            <a:ext cx="6862200" cy="5079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400" b="1">
                <a:solidFill>
                  <a:schemeClr val="dk1"/>
                </a:solidFill>
                <a:latin typeface="Oswald"/>
                <a:ea typeface="Oswald"/>
                <a:cs typeface="Oswald"/>
                <a:sym typeface="Oswald"/>
              </a:rPr>
              <a:t>COMPENSACIÓN TIEMPO </a:t>
            </a:r>
            <a:endParaRPr sz="3400" b="1">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970</Words>
  <Application>Microsoft Office PowerPoint</Application>
  <PresentationFormat>Presentación en pantalla (16:9)</PresentationFormat>
  <Paragraphs>98</Paragraphs>
  <Slides>22</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Century Gothic</vt:lpstr>
      <vt:lpstr>Comfortaa</vt:lpstr>
      <vt:lpstr>Oswald</vt:lpstr>
      <vt:lpstr>Verdana</vt:lpstr>
      <vt:lpstr>Simple Light</vt:lpstr>
      <vt:lpstr>Compensación espacio-tiempo  en algoritmos.</vt:lpstr>
      <vt:lpstr>Compensación espacio tiempo (definición general) Pasos de complejidad Compensación temporal (definición y ejemplo) Compensación espacial (definición y ejemplo.)</vt:lpstr>
      <vt:lpstr>Presentación de PowerPoint</vt:lpstr>
      <vt:lpstr>Presentación de PowerPoint</vt:lpstr>
      <vt:lpstr>Paso 1 – función característica.  Decidimos cómo medir N. Decidimos el recurso que nos interesa tiempo de ejecución = f(N) memoria necesaria = f(N) A partir de aquí analizaremos f(n)</vt:lpstr>
      <vt:lpstr>Dadas dos funciones f(n) y g(n) diremos que f(n) es más compleja que g(n) cuando lim𝑛→∞ ( 𝑓(𝑛) 𝑔(𝑛) ) = ∞   Diremos que f(n) es menos compleja que g(n) cuando lim𝑛→∞ ( 𝑓(𝑛) 𝑔(𝑛) ) = 0    diremos que f(n) es equivalente a g(n) cuando lim𝑛→∞ ( 𝑓(𝑛) 𝑔(𝑛) ) = 𝐾   siendo K ≠0 y K ≠∞ </vt:lpstr>
      <vt:lpstr>Paso 3. Función de referencia</vt:lpstr>
      <vt:lpstr>Paso 4. Orden de Complejidad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Compensación espacio-tiempo  en algoritmos.</dc:title>
  <cp:lastModifiedBy>PC</cp:lastModifiedBy>
  <cp:revision>7</cp:revision>
  <dcterms:modified xsi:type="dcterms:W3CDTF">2021-08-03T22:01:06Z</dcterms:modified>
</cp:coreProperties>
</file>